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89" r:id="rId5"/>
    <p:sldId id="257" r:id="rId6"/>
    <p:sldId id="385" r:id="rId7"/>
    <p:sldId id="347" r:id="rId8"/>
    <p:sldId id="259" r:id="rId9"/>
    <p:sldId id="260" r:id="rId10"/>
    <p:sldId id="262" r:id="rId11"/>
    <p:sldId id="258" r:id="rId12"/>
    <p:sldId id="386" r:id="rId13"/>
    <p:sldId id="302" r:id="rId14"/>
    <p:sldId id="390" r:id="rId15"/>
    <p:sldId id="263" r:id="rId16"/>
    <p:sldId id="267" r:id="rId17"/>
    <p:sldId id="264" r:id="rId18"/>
    <p:sldId id="388" r:id="rId19"/>
    <p:sldId id="266" r:id="rId20"/>
    <p:sldId id="391"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4C663-2D62-43EF-87F0-F3C2A33A0831}"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fi-FI"/>
        </a:p>
      </dgm:t>
    </dgm:pt>
    <dgm:pt modelId="{76E407F1-3D61-4CD0-A780-C2DDA1796231}">
      <dgm:prSet phldrT="[Teksti]" custT="1"/>
      <dgm:spPr/>
      <dgm:t>
        <a:bodyPr/>
        <a:lstStyle/>
        <a:p>
          <a:r>
            <a:rPr lang="fi-FI" sz="1800" b="1"/>
            <a:t>Connectedness</a:t>
          </a:r>
          <a:endParaRPr lang="fi-FI" sz="1800" b="1" dirty="0"/>
        </a:p>
      </dgm:t>
    </dgm:pt>
    <dgm:pt modelId="{1AA28447-7C6A-4E11-BF23-4E2C36B446E1}" type="parTrans" cxnId="{8858A6E2-E547-4917-BD6B-563B19F1E234}">
      <dgm:prSet/>
      <dgm:spPr/>
      <dgm:t>
        <a:bodyPr/>
        <a:lstStyle/>
        <a:p>
          <a:endParaRPr lang="fi-FI"/>
        </a:p>
      </dgm:t>
    </dgm:pt>
    <dgm:pt modelId="{8AF72006-9309-4BCE-9431-5CDD4349213D}" type="sibTrans" cxnId="{8858A6E2-E547-4917-BD6B-563B19F1E234}">
      <dgm:prSet/>
      <dgm:spPr/>
      <dgm:t>
        <a:bodyPr/>
        <a:lstStyle/>
        <a:p>
          <a:endParaRPr lang="fi-FI"/>
        </a:p>
      </dgm:t>
    </dgm:pt>
    <dgm:pt modelId="{E74935D3-2440-44AA-BA71-3C825B1F5ED3}">
      <dgm:prSet phldrT="[Teksti]" custT="1"/>
      <dgm:spPr/>
      <dgm:t>
        <a:bodyPr/>
        <a:lstStyle/>
        <a:p>
          <a:r>
            <a:rPr lang="fi-FI" sz="1600" dirty="0"/>
            <a:t>Peer and </a:t>
          </a:r>
          <a:r>
            <a:rPr lang="fi-FI" sz="1600" dirty="0" err="1"/>
            <a:t>support</a:t>
          </a:r>
          <a:r>
            <a:rPr lang="fi-FI" sz="1600" dirty="0"/>
            <a:t> </a:t>
          </a:r>
          <a:r>
            <a:rPr lang="fi-FI" sz="1600" dirty="0" err="1"/>
            <a:t>groups</a:t>
          </a:r>
          <a:endParaRPr lang="fi-FI" sz="1600" dirty="0"/>
        </a:p>
      </dgm:t>
    </dgm:pt>
    <dgm:pt modelId="{A478A104-74B2-4FFE-AD75-6D42A8C9F85B}" type="parTrans" cxnId="{B6E867E7-F0C5-44FA-892D-B24407BCB5EB}">
      <dgm:prSet/>
      <dgm:spPr/>
      <dgm:t>
        <a:bodyPr/>
        <a:lstStyle/>
        <a:p>
          <a:endParaRPr lang="fi-FI"/>
        </a:p>
      </dgm:t>
    </dgm:pt>
    <dgm:pt modelId="{5C2E0AA6-5162-434B-B71E-3E5FD34FCA81}" type="sibTrans" cxnId="{B6E867E7-F0C5-44FA-892D-B24407BCB5EB}">
      <dgm:prSet/>
      <dgm:spPr/>
      <dgm:t>
        <a:bodyPr/>
        <a:lstStyle/>
        <a:p>
          <a:endParaRPr lang="fi-FI"/>
        </a:p>
      </dgm:t>
    </dgm:pt>
    <dgm:pt modelId="{FA5A277B-231D-43B7-9323-89F264084498}">
      <dgm:prSet phldrT="[Teksti]" custT="1"/>
      <dgm:spPr/>
      <dgm:t>
        <a:bodyPr/>
        <a:lstStyle/>
        <a:p>
          <a:r>
            <a:rPr lang="fi-FI" sz="1800" b="1" dirty="0"/>
            <a:t>Hope and </a:t>
          </a:r>
          <a:r>
            <a:rPr lang="fi-FI" sz="1800" b="1" dirty="0" err="1"/>
            <a:t>optimism</a:t>
          </a:r>
          <a:r>
            <a:rPr lang="fi-FI" sz="1800" b="1" dirty="0"/>
            <a:t> </a:t>
          </a:r>
          <a:r>
            <a:rPr lang="fi-FI" sz="1800" b="1" dirty="0" err="1"/>
            <a:t>about</a:t>
          </a:r>
          <a:r>
            <a:rPr lang="fi-FI" sz="1800" b="1" dirty="0"/>
            <a:t> </a:t>
          </a:r>
          <a:r>
            <a:rPr lang="fi-FI" sz="1800" b="1" dirty="0" err="1"/>
            <a:t>the</a:t>
          </a:r>
          <a:r>
            <a:rPr lang="fi-FI" sz="1800" b="1" dirty="0"/>
            <a:t> </a:t>
          </a:r>
          <a:r>
            <a:rPr lang="fi-FI" sz="1800" b="1" dirty="0" err="1"/>
            <a:t>future</a:t>
          </a:r>
          <a:endParaRPr lang="fi-FI" sz="1800" b="1" dirty="0"/>
        </a:p>
      </dgm:t>
    </dgm:pt>
    <dgm:pt modelId="{C573C489-18B3-4EE9-8BEB-1569A7D6EB0E}" type="parTrans" cxnId="{5859F329-AA34-4E17-B934-593CCD9C6770}">
      <dgm:prSet/>
      <dgm:spPr/>
      <dgm:t>
        <a:bodyPr/>
        <a:lstStyle/>
        <a:p>
          <a:endParaRPr lang="fi-FI"/>
        </a:p>
      </dgm:t>
    </dgm:pt>
    <dgm:pt modelId="{0AD19401-1D88-4E74-B754-B6B4E8DFE01E}" type="sibTrans" cxnId="{5859F329-AA34-4E17-B934-593CCD9C6770}">
      <dgm:prSet/>
      <dgm:spPr/>
      <dgm:t>
        <a:bodyPr/>
        <a:lstStyle/>
        <a:p>
          <a:endParaRPr lang="fi-FI"/>
        </a:p>
      </dgm:t>
    </dgm:pt>
    <dgm:pt modelId="{04BE538C-AABA-433F-A2EC-F1F26ABE4EFF}">
      <dgm:prSet phldrT="[Teksti]" custT="1"/>
      <dgm:spPr/>
      <dgm:t>
        <a:bodyPr/>
        <a:lstStyle/>
        <a:p>
          <a:r>
            <a:rPr lang="fi-FI" sz="1600" b="1" dirty="0" err="1"/>
            <a:t>Belief</a:t>
          </a:r>
          <a:r>
            <a:rPr lang="fi-FI" sz="1600" b="1" dirty="0"/>
            <a:t> in </a:t>
          </a:r>
          <a:r>
            <a:rPr lang="fi-FI" sz="1600" b="1" dirty="0" err="1"/>
            <a:t>possibility</a:t>
          </a:r>
          <a:r>
            <a:rPr lang="fi-FI" sz="1600" b="1" dirty="0"/>
            <a:t> of </a:t>
          </a:r>
          <a:r>
            <a:rPr lang="fi-FI" sz="1600" b="1" dirty="0" err="1"/>
            <a:t>recovery</a:t>
          </a:r>
          <a:endParaRPr lang="fi-FI" sz="1600" b="1" dirty="0"/>
        </a:p>
      </dgm:t>
    </dgm:pt>
    <dgm:pt modelId="{97A7C7A8-0FB5-4B01-A48E-F852E6D5C464}" type="parTrans" cxnId="{9F980E06-7674-41A9-BEFE-386176E2DFFB}">
      <dgm:prSet/>
      <dgm:spPr/>
      <dgm:t>
        <a:bodyPr/>
        <a:lstStyle/>
        <a:p>
          <a:endParaRPr lang="fi-FI"/>
        </a:p>
      </dgm:t>
    </dgm:pt>
    <dgm:pt modelId="{A88DEA22-5A46-48FB-A3BF-B096874BD8CE}" type="sibTrans" cxnId="{9F980E06-7674-41A9-BEFE-386176E2DFFB}">
      <dgm:prSet/>
      <dgm:spPr/>
      <dgm:t>
        <a:bodyPr/>
        <a:lstStyle/>
        <a:p>
          <a:endParaRPr lang="fi-FI"/>
        </a:p>
      </dgm:t>
    </dgm:pt>
    <dgm:pt modelId="{978E278C-376B-4A6B-B7ED-470F86AA9A2F}">
      <dgm:prSet phldrT="[Teksti]" custT="1"/>
      <dgm:spPr/>
      <dgm:t>
        <a:bodyPr/>
        <a:lstStyle/>
        <a:p>
          <a:r>
            <a:rPr lang="fi-FI" sz="1800" b="1" dirty="0"/>
            <a:t>Identity</a:t>
          </a:r>
        </a:p>
      </dgm:t>
    </dgm:pt>
    <dgm:pt modelId="{931D67ED-A019-4C84-8FB2-856337A526FD}" type="parTrans" cxnId="{F5FAAB53-A93D-4588-A070-5D943969DFE6}">
      <dgm:prSet/>
      <dgm:spPr/>
      <dgm:t>
        <a:bodyPr/>
        <a:lstStyle/>
        <a:p>
          <a:endParaRPr lang="fi-FI"/>
        </a:p>
      </dgm:t>
    </dgm:pt>
    <dgm:pt modelId="{696277D3-F54C-4B9F-A6C7-04FEF31A8AFC}" type="sibTrans" cxnId="{F5FAAB53-A93D-4588-A070-5D943969DFE6}">
      <dgm:prSet/>
      <dgm:spPr/>
      <dgm:t>
        <a:bodyPr/>
        <a:lstStyle/>
        <a:p>
          <a:endParaRPr lang="fi-FI"/>
        </a:p>
      </dgm:t>
    </dgm:pt>
    <dgm:pt modelId="{083369CE-0528-41F0-9FBD-14EEACE731A8}">
      <dgm:prSet phldrT="[Teksti]" custT="1"/>
      <dgm:spPr/>
      <dgm:t>
        <a:bodyPr/>
        <a:lstStyle/>
        <a:p>
          <a:r>
            <a:rPr lang="fi-FI" sz="1600" dirty="0" err="1"/>
            <a:t>Dimensions</a:t>
          </a:r>
          <a:r>
            <a:rPr lang="fi-FI" sz="1600" dirty="0"/>
            <a:t> of Identity</a:t>
          </a:r>
        </a:p>
      </dgm:t>
    </dgm:pt>
    <dgm:pt modelId="{722A39DF-75CB-4570-B571-8413DCCFE45D}" type="parTrans" cxnId="{29FB24BE-E39E-4EAA-BF18-8ECC73B22729}">
      <dgm:prSet/>
      <dgm:spPr/>
      <dgm:t>
        <a:bodyPr/>
        <a:lstStyle/>
        <a:p>
          <a:endParaRPr lang="fi-FI"/>
        </a:p>
      </dgm:t>
    </dgm:pt>
    <dgm:pt modelId="{A000AB33-A118-4A58-BF3F-24B0A6A454AC}" type="sibTrans" cxnId="{29FB24BE-E39E-4EAA-BF18-8ECC73B22729}">
      <dgm:prSet/>
      <dgm:spPr/>
      <dgm:t>
        <a:bodyPr/>
        <a:lstStyle/>
        <a:p>
          <a:endParaRPr lang="fi-FI"/>
        </a:p>
      </dgm:t>
    </dgm:pt>
    <dgm:pt modelId="{7D352B64-512A-4A76-9AE5-BEB297D48E27}">
      <dgm:prSet phldrT="[Teksti]" custT="1"/>
      <dgm:spPr/>
      <dgm:t>
        <a:bodyPr/>
        <a:lstStyle/>
        <a:p>
          <a:r>
            <a:rPr lang="fi-FI" sz="1600" b="1" dirty="0" err="1"/>
            <a:t>Rebuilding</a:t>
          </a:r>
          <a:r>
            <a:rPr lang="fi-FI" sz="1600" b="1" dirty="0"/>
            <a:t> </a:t>
          </a:r>
          <a:r>
            <a:rPr lang="fi-FI" sz="1600" b="1" dirty="0" err="1"/>
            <a:t>positive</a:t>
          </a:r>
          <a:r>
            <a:rPr lang="fi-FI" sz="1600" b="1" dirty="0"/>
            <a:t> </a:t>
          </a:r>
          <a:r>
            <a:rPr lang="fi-FI" sz="1600" b="1" dirty="0" err="1"/>
            <a:t>sense</a:t>
          </a:r>
          <a:r>
            <a:rPr lang="fi-FI" sz="1600" b="1" dirty="0"/>
            <a:t> of </a:t>
          </a:r>
          <a:r>
            <a:rPr lang="fi-FI" sz="1600" b="1" dirty="0" err="1"/>
            <a:t>identity</a:t>
          </a:r>
          <a:endParaRPr lang="fi-FI" sz="1600" b="1" dirty="0"/>
        </a:p>
      </dgm:t>
    </dgm:pt>
    <dgm:pt modelId="{35F39EC4-2754-4CA4-8BA8-7642385F5BDA}" type="parTrans" cxnId="{A07932E2-7C99-4A56-A31A-7231826DDDEF}">
      <dgm:prSet/>
      <dgm:spPr/>
      <dgm:t>
        <a:bodyPr/>
        <a:lstStyle/>
        <a:p>
          <a:endParaRPr lang="fi-FI"/>
        </a:p>
      </dgm:t>
    </dgm:pt>
    <dgm:pt modelId="{4A65F0E8-440B-4047-813B-EFD167EB4112}" type="sibTrans" cxnId="{A07932E2-7C99-4A56-A31A-7231826DDDEF}">
      <dgm:prSet/>
      <dgm:spPr/>
      <dgm:t>
        <a:bodyPr/>
        <a:lstStyle/>
        <a:p>
          <a:endParaRPr lang="fi-FI"/>
        </a:p>
      </dgm:t>
    </dgm:pt>
    <dgm:pt modelId="{25CFE529-BE9F-4A26-90EA-6ECF2170A864}">
      <dgm:prSet phldrT="[Teksti]" custT="1"/>
      <dgm:spPr/>
      <dgm:t>
        <a:bodyPr/>
        <a:lstStyle/>
        <a:p>
          <a:r>
            <a:rPr lang="fi-FI" sz="1600" dirty="0" err="1"/>
            <a:t>Relationships</a:t>
          </a:r>
          <a:endParaRPr lang="fi-FI" sz="1600" dirty="0"/>
        </a:p>
      </dgm:t>
    </dgm:pt>
    <dgm:pt modelId="{9DB2F03F-4781-4541-A806-CA19812A110C}" type="parTrans" cxnId="{43E3B823-8FE2-41A0-9D7A-48B56A3132E3}">
      <dgm:prSet/>
      <dgm:spPr/>
      <dgm:t>
        <a:bodyPr/>
        <a:lstStyle/>
        <a:p>
          <a:endParaRPr lang="fi-FI"/>
        </a:p>
      </dgm:t>
    </dgm:pt>
    <dgm:pt modelId="{CABF071A-160C-4ED8-8BEC-AA6357B98CC9}" type="sibTrans" cxnId="{43E3B823-8FE2-41A0-9D7A-48B56A3132E3}">
      <dgm:prSet/>
      <dgm:spPr/>
      <dgm:t>
        <a:bodyPr/>
        <a:lstStyle/>
        <a:p>
          <a:endParaRPr lang="fi-FI"/>
        </a:p>
      </dgm:t>
    </dgm:pt>
    <dgm:pt modelId="{6BDD5224-6D3B-491F-8D6A-B88E8DF21F2F}">
      <dgm:prSet phldrT="[Teksti]" custT="1"/>
      <dgm:spPr/>
      <dgm:t>
        <a:bodyPr/>
        <a:lstStyle/>
        <a:p>
          <a:r>
            <a:rPr lang="fi-FI" sz="1600" b="1" dirty="0" err="1"/>
            <a:t>Support</a:t>
          </a:r>
          <a:r>
            <a:rPr lang="fi-FI" sz="1600" b="1" dirty="0"/>
            <a:t> </a:t>
          </a:r>
          <a:r>
            <a:rPr lang="fi-FI" sz="1600" b="1" dirty="0" err="1"/>
            <a:t>from</a:t>
          </a:r>
          <a:r>
            <a:rPr lang="fi-FI" sz="1600" b="1" dirty="0"/>
            <a:t> </a:t>
          </a:r>
          <a:r>
            <a:rPr lang="fi-FI" sz="1600" b="1" dirty="0" err="1"/>
            <a:t>others</a:t>
          </a:r>
          <a:endParaRPr lang="fi-FI" sz="1600" b="1" dirty="0"/>
        </a:p>
      </dgm:t>
    </dgm:pt>
    <dgm:pt modelId="{CF7E8A55-03AD-4219-8096-D6AF152601E3}" type="parTrans" cxnId="{B33E798F-2075-4892-9001-A78A88462B93}">
      <dgm:prSet/>
      <dgm:spPr/>
      <dgm:t>
        <a:bodyPr/>
        <a:lstStyle/>
        <a:p>
          <a:endParaRPr lang="fi-FI"/>
        </a:p>
      </dgm:t>
    </dgm:pt>
    <dgm:pt modelId="{8DE89497-B2F9-45FD-A833-F003C53346E4}" type="sibTrans" cxnId="{B33E798F-2075-4892-9001-A78A88462B93}">
      <dgm:prSet/>
      <dgm:spPr/>
      <dgm:t>
        <a:bodyPr/>
        <a:lstStyle/>
        <a:p>
          <a:endParaRPr lang="fi-FI"/>
        </a:p>
      </dgm:t>
    </dgm:pt>
    <dgm:pt modelId="{59693A4A-4FB4-4C45-A18A-801FC7E4E306}">
      <dgm:prSet phldrT="[Teksti]" custT="1"/>
      <dgm:spPr/>
      <dgm:t>
        <a:bodyPr/>
        <a:lstStyle/>
        <a:p>
          <a:r>
            <a:rPr lang="fi-FI" sz="1600" dirty="0" err="1"/>
            <a:t>Being</a:t>
          </a:r>
          <a:r>
            <a:rPr lang="fi-FI" sz="1600" dirty="0"/>
            <a:t> </a:t>
          </a:r>
          <a:r>
            <a:rPr lang="fi-FI" sz="1600" dirty="0" err="1"/>
            <a:t>part</a:t>
          </a:r>
          <a:r>
            <a:rPr lang="fi-FI" sz="1600" dirty="0"/>
            <a:t> of </a:t>
          </a:r>
          <a:r>
            <a:rPr lang="fi-FI" sz="1600" dirty="0" err="1"/>
            <a:t>the</a:t>
          </a:r>
          <a:r>
            <a:rPr lang="fi-FI" sz="1600" dirty="0"/>
            <a:t> </a:t>
          </a:r>
          <a:r>
            <a:rPr lang="fi-FI" sz="1600" dirty="0" err="1"/>
            <a:t>community</a:t>
          </a:r>
          <a:endParaRPr lang="fi-FI" sz="1600" dirty="0"/>
        </a:p>
      </dgm:t>
    </dgm:pt>
    <dgm:pt modelId="{215DB2FC-707F-4D3B-AA59-EF7AAF12B98C}" type="parTrans" cxnId="{D75510CE-8264-4256-A713-2C206ED27A51}">
      <dgm:prSet/>
      <dgm:spPr/>
      <dgm:t>
        <a:bodyPr/>
        <a:lstStyle/>
        <a:p>
          <a:endParaRPr lang="fi-FI"/>
        </a:p>
      </dgm:t>
    </dgm:pt>
    <dgm:pt modelId="{F19C1517-297F-4B75-9A47-BE86AD591A7B}" type="sibTrans" cxnId="{D75510CE-8264-4256-A713-2C206ED27A51}">
      <dgm:prSet/>
      <dgm:spPr/>
      <dgm:t>
        <a:bodyPr/>
        <a:lstStyle/>
        <a:p>
          <a:endParaRPr lang="fi-FI"/>
        </a:p>
      </dgm:t>
    </dgm:pt>
    <dgm:pt modelId="{841B66B6-92BE-4482-8EBE-5935CEF7A1F2}">
      <dgm:prSet phldrT="[Teksti]" custT="1"/>
      <dgm:spPr/>
      <dgm:t>
        <a:bodyPr/>
        <a:lstStyle/>
        <a:p>
          <a:r>
            <a:rPr lang="fi-FI" sz="1600" dirty="0" err="1"/>
            <a:t>Motivation</a:t>
          </a:r>
          <a:r>
            <a:rPr lang="fi-FI" sz="1600" dirty="0"/>
            <a:t> to </a:t>
          </a:r>
          <a:r>
            <a:rPr lang="fi-FI" sz="1600" dirty="0" err="1"/>
            <a:t>change</a:t>
          </a:r>
          <a:endParaRPr lang="fi-FI" sz="1600" dirty="0"/>
        </a:p>
      </dgm:t>
    </dgm:pt>
    <dgm:pt modelId="{0EA9AE60-D3D8-4742-B8D2-6E14E28329EC}" type="parTrans" cxnId="{5433B796-137A-4707-9AC6-E1BF273A9983}">
      <dgm:prSet/>
      <dgm:spPr/>
      <dgm:t>
        <a:bodyPr/>
        <a:lstStyle/>
        <a:p>
          <a:endParaRPr lang="fi-FI"/>
        </a:p>
      </dgm:t>
    </dgm:pt>
    <dgm:pt modelId="{6FA3749D-C44D-4320-AF24-F8AB983A99E6}" type="sibTrans" cxnId="{5433B796-137A-4707-9AC6-E1BF273A9983}">
      <dgm:prSet/>
      <dgm:spPr/>
      <dgm:t>
        <a:bodyPr/>
        <a:lstStyle/>
        <a:p>
          <a:endParaRPr lang="fi-FI"/>
        </a:p>
      </dgm:t>
    </dgm:pt>
    <dgm:pt modelId="{68C2EDCA-1DA2-4482-9252-8960129DC971}">
      <dgm:prSet phldrT="[Teksti]" custT="1"/>
      <dgm:spPr/>
      <dgm:t>
        <a:bodyPr/>
        <a:lstStyle/>
        <a:p>
          <a:r>
            <a:rPr lang="fi-FI" sz="1600" dirty="0"/>
            <a:t>Hope-</a:t>
          </a:r>
          <a:r>
            <a:rPr lang="fi-FI" sz="1600" dirty="0" err="1"/>
            <a:t>inspiring</a:t>
          </a:r>
          <a:r>
            <a:rPr lang="fi-FI" sz="1600" dirty="0"/>
            <a:t> </a:t>
          </a:r>
          <a:r>
            <a:rPr lang="fi-FI" sz="1600" dirty="0" err="1"/>
            <a:t>relationships</a:t>
          </a:r>
          <a:endParaRPr lang="fi-FI" sz="1600" dirty="0"/>
        </a:p>
      </dgm:t>
    </dgm:pt>
    <dgm:pt modelId="{8D443AE0-612B-4367-8473-8ABF9795CB51}" type="parTrans" cxnId="{E38A67B2-18B1-445B-84E1-74935AC01693}">
      <dgm:prSet/>
      <dgm:spPr/>
      <dgm:t>
        <a:bodyPr/>
        <a:lstStyle/>
        <a:p>
          <a:endParaRPr lang="fi-FI"/>
        </a:p>
      </dgm:t>
    </dgm:pt>
    <dgm:pt modelId="{7420BF10-B658-480C-8E4B-4A4476343EA8}" type="sibTrans" cxnId="{E38A67B2-18B1-445B-84E1-74935AC01693}">
      <dgm:prSet/>
      <dgm:spPr/>
      <dgm:t>
        <a:bodyPr/>
        <a:lstStyle/>
        <a:p>
          <a:endParaRPr lang="fi-FI"/>
        </a:p>
      </dgm:t>
    </dgm:pt>
    <dgm:pt modelId="{86DCDE4B-86B0-41DE-BA27-9D55AB2BB54E}">
      <dgm:prSet phldrT="[Teksti]" custT="1"/>
      <dgm:spPr/>
      <dgm:t>
        <a:bodyPr/>
        <a:lstStyle/>
        <a:p>
          <a:r>
            <a:rPr lang="fi-FI" sz="1600" dirty="0" err="1"/>
            <a:t>Positive</a:t>
          </a:r>
          <a:r>
            <a:rPr lang="fi-FI" sz="1600" dirty="0"/>
            <a:t> </a:t>
          </a:r>
          <a:r>
            <a:rPr lang="fi-FI" sz="1600" dirty="0" err="1"/>
            <a:t>thinking</a:t>
          </a:r>
          <a:r>
            <a:rPr lang="fi-FI" sz="1600" dirty="0"/>
            <a:t> and </a:t>
          </a:r>
          <a:r>
            <a:rPr lang="fi-FI" sz="1600" dirty="0" err="1"/>
            <a:t>valueing</a:t>
          </a:r>
          <a:r>
            <a:rPr lang="fi-FI" sz="1600" dirty="0"/>
            <a:t> </a:t>
          </a:r>
          <a:r>
            <a:rPr lang="fi-FI" sz="1600" dirty="0" err="1"/>
            <a:t>success</a:t>
          </a:r>
          <a:endParaRPr lang="fi-FI" sz="1600" dirty="0"/>
        </a:p>
      </dgm:t>
    </dgm:pt>
    <dgm:pt modelId="{4EB41A04-20F1-434A-A6D8-D5241E2524BF}" type="parTrans" cxnId="{C581E103-4A64-4147-8E4C-D910083B210E}">
      <dgm:prSet/>
      <dgm:spPr/>
      <dgm:t>
        <a:bodyPr/>
        <a:lstStyle/>
        <a:p>
          <a:endParaRPr lang="fi-FI"/>
        </a:p>
      </dgm:t>
    </dgm:pt>
    <dgm:pt modelId="{536D237E-73DF-408B-B0DE-6B3711C1D518}" type="sibTrans" cxnId="{C581E103-4A64-4147-8E4C-D910083B210E}">
      <dgm:prSet/>
      <dgm:spPr/>
      <dgm:t>
        <a:bodyPr/>
        <a:lstStyle/>
        <a:p>
          <a:endParaRPr lang="fi-FI"/>
        </a:p>
      </dgm:t>
    </dgm:pt>
    <dgm:pt modelId="{63CE1DA1-6426-4333-BD21-3C6392D5D50E}">
      <dgm:prSet phldrT="[Teksti]" custT="1"/>
      <dgm:spPr/>
      <dgm:t>
        <a:bodyPr/>
        <a:lstStyle/>
        <a:p>
          <a:r>
            <a:rPr lang="fi-FI" sz="1600" dirty="0" err="1"/>
            <a:t>Having</a:t>
          </a:r>
          <a:r>
            <a:rPr lang="fi-FI" sz="1600" dirty="0"/>
            <a:t> </a:t>
          </a:r>
          <a:r>
            <a:rPr lang="fi-FI" sz="1600" dirty="0" err="1"/>
            <a:t>dreams</a:t>
          </a:r>
          <a:r>
            <a:rPr lang="fi-FI" sz="1600" dirty="0"/>
            <a:t> and </a:t>
          </a:r>
          <a:r>
            <a:rPr lang="fi-FI" sz="1600" dirty="0" err="1"/>
            <a:t>aspirations</a:t>
          </a:r>
          <a:endParaRPr lang="fi-FI" sz="1600" dirty="0"/>
        </a:p>
      </dgm:t>
    </dgm:pt>
    <dgm:pt modelId="{3D724959-9751-4C0B-A713-D0370356FD94}" type="parTrans" cxnId="{6D5DBB40-8161-4B4C-9B43-373F66642D75}">
      <dgm:prSet/>
      <dgm:spPr/>
      <dgm:t>
        <a:bodyPr/>
        <a:lstStyle/>
        <a:p>
          <a:endParaRPr lang="fi-FI"/>
        </a:p>
      </dgm:t>
    </dgm:pt>
    <dgm:pt modelId="{BED6E057-5230-4E0B-A226-8DDD45B9AA8B}" type="sibTrans" cxnId="{6D5DBB40-8161-4B4C-9B43-373F66642D75}">
      <dgm:prSet/>
      <dgm:spPr/>
      <dgm:t>
        <a:bodyPr/>
        <a:lstStyle/>
        <a:p>
          <a:endParaRPr lang="fi-FI"/>
        </a:p>
      </dgm:t>
    </dgm:pt>
    <dgm:pt modelId="{C04228CA-3F4F-4216-B9F8-D86D34D3390E}">
      <dgm:prSet phldrT="[Teksti]" custT="1"/>
      <dgm:spPr/>
      <dgm:t>
        <a:bodyPr/>
        <a:lstStyle/>
        <a:p>
          <a:r>
            <a:rPr lang="fi-FI" sz="1600" dirty="0" err="1"/>
            <a:t>Overcoming</a:t>
          </a:r>
          <a:r>
            <a:rPr lang="fi-FI" sz="1600" dirty="0"/>
            <a:t> stigma</a:t>
          </a:r>
        </a:p>
      </dgm:t>
    </dgm:pt>
    <dgm:pt modelId="{EB36A6EE-ABDC-434A-B858-ABC3D337B90E}" type="parTrans" cxnId="{DD0B7FD6-E17C-45D6-88CF-8BCD5FE772AF}">
      <dgm:prSet/>
      <dgm:spPr/>
      <dgm:t>
        <a:bodyPr/>
        <a:lstStyle/>
        <a:p>
          <a:endParaRPr lang="fi-FI"/>
        </a:p>
      </dgm:t>
    </dgm:pt>
    <dgm:pt modelId="{9646FE59-F788-4041-810A-18EE9BFB9029}" type="sibTrans" cxnId="{DD0B7FD6-E17C-45D6-88CF-8BCD5FE772AF}">
      <dgm:prSet/>
      <dgm:spPr/>
      <dgm:t>
        <a:bodyPr/>
        <a:lstStyle/>
        <a:p>
          <a:endParaRPr lang="fi-FI"/>
        </a:p>
      </dgm:t>
    </dgm:pt>
    <dgm:pt modelId="{46EA7C93-73BE-45BE-AA90-897A9CDAE6CE}">
      <dgm:prSet phldrT="[Teksti]" custT="1"/>
      <dgm:spPr/>
      <dgm:t>
        <a:bodyPr/>
        <a:lstStyle/>
        <a:p>
          <a:r>
            <a:rPr lang="fi-FI" sz="1800" b="1" i="0" dirty="0" err="1"/>
            <a:t>Meaning</a:t>
          </a:r>
          <a:r>
            <a:rPr lang="fi-FI" sz="1800" b="1" i="0" dirty="0"/>
            <a:t> in life</a:t>
          </a:r>
        </a:p>
      </dgm:t>
    </dgm:pt>
    <dgm:pt modelId="{3884D9B7-07FB-43C1-A3B9-CC3672B0B3A0}" type="parTrans" cxnId="{F89BED35-1C32-4CA7-8D35-F287BA44F88D}">
      <dgm:prSet/>
      <dgm:spPr/>
      <dgm:t>
        <a:bodyPr/>
        <a:lstStyle/>
        <a:p>
          <a:endParaRPr lang="fi-FI"/>
        </a:p>
      </dgm:t>
    </dgm:pt>
    <dgm:pt modelId="{6ED48A91-4453-4F07-8863-B4A67337451D}" type="sibTrans" cxnId="{F89BED35-1C32-4CA7-8D35-F287BA44F88D}">
      <dgm:prSet/>
      <dgm:spPr/>
      <dgm:t>
        <a:bodyPr/>
        <a:lstStyle/>
        <a:p>
          <a:endParaRPr lang="fi-FI"/>
        </a:p>
      </dgm:t>
    </dgm:pt>
    <dgm:pt modelId="{719DFD38-F03A-4965-99D7-A981DD28CB66}">
      <dgm:prSet phldrT="[Teksti]" custT="1"/>
      <dgm:spPr/>
      <dgm:t>
        <a:bodyPr/>
        <a:lstStyle/>
        <a:p>
          <a:r>
            <a:rPr lang="fi-FI" sz="1600" dirty="0" err="1"/>
            <a:t>Meaning</a:t>
          </a:r>
          <a:r>
            <a:rPr lang="fi-FI" sz="1600" dirty="0"/>
            <a:t> of </a:t>
          </a:r>
          <a:r>
            <a:rPr lang="fi-FI" sz="1600" dirty="0" err="1"/>
            <a:t>mental</a:t>
          </a:r>
          <a:r>
            <a:rPr lang="fi-FI" sz="1600" dirty="0"/>
            <a:t> </a:t>
          </a:r>
          <a:r>
            <a:rPr lang="fi-FI" sz="1600" dirty="0" err="1"/>
            <a:t>health</a:t>
          </a:r>
          <a:r>
            <a:rPr lang="fi-FI" sz="1600" dirty="0"/>
            <a:t> </a:t>
          </a:r>
          <a:r>
            <a:rPr lang="fi-FI" sz="1600"/>
            <a:t>experiences</a:t>
          </a:r>
          <a:endParaRPr lang="fi-FI" sz="1600" dirty="0"/>
        </a:p>
      </dgm:t>
    </dgm:pt>
    <dgm:pt modelId="{A1B809D2-7198-4E3B-B819-3D2E6FA2E47C}" type="parTrans" cxnId="{95E2CEB7-C2F3-4051-94D1-1E50F1E4E2C7}">
      <dgm:prSet/>
      <dgm:spPr/>
      <dgm:t>
        <a:bodyPr/>
        <a:lstStyle/>
        <a:p>
          <a:endParaRPr lang="fi-FI"/>
        </a:p>
      </dgm:t>
    </dgm:pt>
    <dgm:pt modelId="{97CFC725-D3E8-4431-A7FD-6BDE36FF325A}" type="sibTrans" cxnId="{95E2CEB7-C2F3-4051-94D1-1E50F1E4E2C7}">
      <dgm:prSet/>
      <dgm:spPr/>
      <dgm:t>
        <a:bodyPr/>
        <a:lstStyle/>
        <a:p>
          <a:endParaRPr lang="fi-FI"/>
        </a:p>
      </dgm:t>
    </dgm:pt>
    <dgm:pt modelId="{81B015F3-4833-4A90-A595-A40AFEBA9263}">
      <dgm:prSet phldrT="[Teksti]" custT="1"/>
      <dgm:spPr/>
      <dgm:t>
        <a:bodyPr/>
        <a:lstStyle/>
        <a:p>
          <a:r>
            <a:rPr lang="fi-FI" sz="1600" dirty="0" err="1"/>
            <a:t>Spirituality</a:t>
          </a:r>
          <a:endParaRPr lang="fi-FI" sz="1600" dirty="0"/>
        </a:p>
      </dgm:t>
    </dgm:pt>
    <dgm:pt modelId="{9B34A7FD-C4FC-4743-809C-8046F4E0788E}" type="parTrans" cxnId="{C0505510-9A15-4F78-9558-CFB473CC364A}">
      <dgm:prSet/>
      <dgm:spPr/>
      <dgm:t>
        <a:bodyPr/>
        <a:lstStyle/>
        <a:p>
          <a:endParaRPr lang="fi-FI"/>
        </a:p>
      </dgm:t>
    </dgm:pt>
    <dgm:pt modelId="{34DF94BA-B477-4630-BE66-93F0A512D052}" type="sibTrans" cxnId="{C0505510-9A15-4F78-9558-CFB473CC364A}">
      <dgm:prSet/>
      <dgm:spPr/>
      <dgm:t>
        <a:bodyPr/>
        <a:lstStyle/>
        <a:p>
          <a:endParaRPr lang="fi-FI"/>
        </a:p>
      </dgm:t>
    </dgm:pt>
    <dgm:pt modelId="{F3227135-A929-48D7-A7E1-93CC6BF44EFF}">
      <dgm:prSet phldrT="[Teksti]" custT="1"/>
      <dgm:spPr/>
      <dgm:t>
        <a:bodyPr/>
        <a:lstStyle/>
        <a:p>
          <a:r>
            <a:rPr lang="fi-FI" sz="1600" dirty="0" err="1"/>
            <a:t>Quality</a:t>
          </a:r>
          <a:r>
            <a:rPr lang="fi-FI" sz="1600" dirty="0"/>
            <a:t> of Life</a:t>
          </a:r>
        </a:p>
      </dgm:t>
    </dgm:pt>
    <dgm:pt modelId="{B4BF9DC3-95FE-4057-8937-487E4FF2262E}" type="parTrans" cxnId="{90D71E81-22AE-4E13-8DF5-BF97095217EB}">
      <dgm:prSet/>
      <dgm:spPr/>
      <dgm:t>
        <a:bodyPr/>
        <a:lstStyle/>
        <a:p>
          <a:endParaRPr lang="fi-FI"/>
        </a:p>
      </dgm:t>
    </dgm:pt>
    <dgm:pt modelId="{27D90334-74E6-45E6-9199-3BE0EC9E3237}" type="sibTrans" cxnId="{90D71E81-22AE-4E13-8DF5-BF97095217EB}">
      <dgm:prSet/>
      <dgm:spPr/>
      <dgm:t>
        <a:bodyPr/>
        <a:lstStyle/>
        <a:p>
          <a:endParaRPr lang="fi-FI"/>
        </a:p>
      </dgm:t>
    </dgm:pt>
    <dgm:pt modelId="{D266CA50-4867-44DD-8BD0-2C31A49E39B3}">
      <dgm:prSet phldrT="[Teksti]" custT="1"/>
      <dgm:spPr/>
      <dgm:t>
        <a:bodyPr/>
        <a:lstStyle/>
        <a:p>
          <a:r>
            <a:rPr lang="fi-FI" sz="1600" dirty="0" err="1"/>
            <a:t>Meaningful</a:t>
          </a:r>
          <a:r>
            <a:rPr lang="fi-FI" sz="1600" dirty="0"/>
            <a:t> life, </a:t>
          </a:r>
          <a:r>
            <a:rPr lang="fi-FI" sz="1600" dirty="0" err="1"/>
            <a:t>social</a:t>
          </a:r>
          <a:r>
            <a:rPr lang="fi-FI" sz="1600" dirty="0"/>
            <a:t> </a:t>
          </a:r>
          <a:r>
            <a:rPr lang="fi-FI" sz="1600" dirty="0" err="1"/>
            <a:t>roles</a:t>
          </a:r>
          <a:r>
            <a:rPr lang="fi-FI" sz="1600" dirty="0"/>
            <a:t> and </a:t>
          </a:r>
          <a:r>
            <a:rPr lang="fi-FI" sz="1600" dirty="0" err="1"/>
            <a:t>social</a:t>
          </a:r>
          <a:r>
            <a:rPr lang="fi-FI" sz="1600" dirty="0"/>
            <a:t> </a:t>
          </a:r>
          <a:r>
            <a:rPr lang="fi-FI" sz="1600" dirty="0" err="1"/>
            <a:t>goals</a:t>
          </a:r>
          <a:endParaRPr lang="fi-FI" sz="1600" dirty="0"/>
        </a:p>
      </dgm:t>
    </dgm:pt>
    <dgm:pt modelId="{A0151EBF-0391-4801-907B-EA4620A61F49}" type="parTrans" cxnId="{A94980D2-7B59-424A-9C9D-E6AAF42C9D22}">
      <dgm:prSet/>
      <dgm:spPr/>
      <dgm:t>
        <a:bodyPr/>
        <a:lstStyle/>
        <a:p>
          <a:endParaRPr lang="fi-FI"/>
        </a:p>
      </dgm:t>
    </dgm:pt>
    <dgm:pt modelId="{76112136-249E-408B-9ECD-EBA9F640B729}" type="sibTrans" cxnId="{A94980D2-7B59-424A-9C9D-E6AAF42C9D22}">
      <dgm:prSet/>
      <dgm:spPr/>
      <dgm:t>
        <a:bodyPr/>
        <a:lstStyle/>
        <a:p>
          <a:endParaRPr lang="fi-FI"/>
        </a:p>
      </dgm:t>
    </dgm:pt>
    <dgm:pt modelId="{F0DA74AE-57F0-47DF-9DC2-E804896D8AA7}">
      <dgm:prSet phldrT="[Teksti]" custT="1"/>
      <dgm:spPr/>
      <dgm:t>
        <a:bodyPr/>
        <a:lstStyle/>
        <a:p>
          <a:r>
            <a:rPr lang="fi-FI" sz="1600" b="1" dirty="0" err="1"/>
            <a:t>Rebuilding</a:t>
          </a:r>
          <a:r>
            <a:rPr lang="fi-FI" sz="1600" b="1" dirty="0"/>
            <a:t> life</a:t>
          </a:r>
        </a:p>
      </dgm:t>
    </dgm:pt>
    <dgm:pt modelId="{9DFE00F0-545A-4A60-A606-F1AC90475E36}" type="parTrans" cxnId="{34585BAB-0E1A-4E8F-9DA0-593AA23807DA}">
      <dgm:prSet/>
      <dgm:spPr/>
      <dgm:t>
        <a:bodyPr/>
        <a:lstStyle/>
        <a:p>
          <a:endParaRPr lang="fi-FI"/>
        </a:p>
      </dgm:t>
    </dgm:pt>
    <dgm:pt modelId="{798448A9-F777-49CB-BDB9-AF00D40D1FBE}" type="sibTrans" cxnId="{34585BAB-0E1A-4E8F-9DA0-593AA23807DA}">
      <dgm:prSet/>
      <dgm:spPr/>
      <dgm:t>
        <a:bodyPr/>
        <a:lstStyle/>
        <a:p>
          <a:endParaRPr lang="fi-FI"/>
        </a:p>
      </dgm:t>
    </dgm:pt>
    <dgm:pt modelId="{B22E690A-512F-44A3-92D0-42938299A91D}">
      <dgm:prSet phldrT="[Teksti]" custT="1"/>
      <dgm:spPr/>
      <dgm:t>
        <a:bodyPr/>
        <a:lstStyle/>
        <a:p>
          <a:r>
            <a:rPr lang="fi-FI" sz="1800" b="1" dirty="0"/>
            <a:t>Empowerment</a:t>
          </a:r>
        </a:p>
      </dgm:t>
    </dgm:pt>
    <dgm:pt modelId="{B84C6814-2CB0-4E2B-B211-D408E5AFA477}" type="parTrans" cxnId="{B9FC83EB-0EB3-48CD-952B-C024240DBFB8}">
      <dgm:prSet/>
      <dgm:spPr/>
      <dgm:t>
        <a:bodyPr/>
        <a:lstStyle/>
        <a:p>
          <a:endParaRPr lang="fi-FI"/>
        </a:p>
      </dgm:t>
    </dgm:pt>
    <dgm:pt modelId="{F996B24C-DAF8-45DE-AA86-4075D3B03D09}" type="sibTrans" cxnId="{B9FC83EB-0EB3-48CD-952B-C024240DBFB8}">
      <dgm:prSet/>
      <dgm:spPr/>
      <dgm:t>
        <a:bodyPr/>
        <a:lstStyle/>
        <a:p>
          <a:endParaRPr lang="fi-FI"/>
        </a:p>
      </dgm:t>
    </dgm:pt>
    <dgm:pt modelId="{24836471-9145-478B-9B16-ABE05AA23F9A}">
      <dgm:prSet phldrT="[Teksti]" custT="1"/>
      <dgm:spPr/>
      <dgm:t>
        <a:bodyPr/>
        <a:lstStyle/>
        <a:p>
          <a:r>
            <a:rPr lang="fi-FI" sz="1600" dirty="0"/>
            <a:t>Personal </a:t>
          </a:r>
          <a:r>
            <a:rPr lang="fi-FI" sz="1600" dirty="0" err="1"/>
            <a:t>responsibility</a:t>
          </a:r>
          <a:endParaRPr lang="fi-FI" sz="1600" dirty="0"/>
        </a:p>
      </dgm:t>
    </dgm:pt>
    <dgm:pt modelId="{21277D99-0443-4893-B0C3-8DEDD6106ABC}" type="parTrans" cxnId="{6A988CA0-7144-4F09-9205-5407EC1A79DC}">
      <dgm:prSet/>
      <dgm:spPr/>
      <dgm:t>
        <a:bodyPr/>
        <a:lstStyle/>
        <a:p>
          <a:endParaRPr lang="fi-FI"/>
        </a:p>
      </dgm:t>
    </dgm:pt>
    <dgm:pt modelId="{8B8DF6D2-8C1E-488F-A3F3-CCBF602555A4}" type="sibTrans" cxnId="{6A988CA0-7144-4F09-9205-5407EC1A79DC}">
      <dgm:prSet/>
      <dgm:spPr/>
      <dgm:t>
        <a:bodyPr/>
        <a:lstStyle/>
        <a:p>
          <a:endParaRPr lang="fi-FI"/>
        </a:p>
      </dgm:t>
    </dgm:pt>
    <dgm:pt modelId="{1E94EE07-8246-408C-AE4D-3BD50AE164A2}">
      <dgm:prSet phldrT="[Teksti]" custT="1"/>
      <dgm:spPr/>
      <dgm:t>
        <a:bodyPr/>
        <a:lstStyle/>
        <a:p>
          <a:r>
            <a:rPr lang="fi-FI" sz="1600" dirty="0"/>
            <a:t>Control </a:t>
          </a:r>
          <a:r>
            <a:rPr lang="fi-FI" sz="1600" dirty="0" err="1"/>
            <a:t>over</a:t>
          </a:r>
          <a:r>
            <a:rPr lang="fi-FI" sz="1600" dirty="0"/>
            <a:t> life</a:t>
          </a:r>
        </a:p>
      </dgm:t>
    </dgm:pt>
    <dgm:pt modelId="{28443F0F-BF0C-4EED-8E2D-6102204D04E6}" type="parTrans" cxnId="{E6039BFD-2C23-48CD-A0FB-90733B4BCC0E}">
      <dgm:prSet/>
      <dgm:spPr/>
      <dgm:t>
        <a:bodyPr/>
        <a:lstStyle/>
        <a:p>
          <a:endParaRPr lang="fi-FI"/>
        </a:p>
      </dgm:t>
    </dgm:pt>
    <dgm:pt modelId="{B79E12D1-B445-4047-AD9A-3C2D5DFA6454}" type="sibTrans" cxnId="{E6039BFD-2C23-48CD-A0FB-90733B4BCC0E}">
      <dgm:prSet/>
      <dgm:spPr/>
      <dgm:t>
        <a:bodyPr/>
        <a:lstStyle/>
        <a:p>
          <a:endParaRPr lang="fi-FI"/>
        </a:p>
      </dgm:t>
    </dgm:pt>
    <dgm:pt modelId="{71FC4406-B048-4161-AFE2-64AEC4BB54DD}">
      <dgm:prSet phldrT="[Teksti]" custT="1"/>
      <dgm:spPr/>
      <dgm:t>
        <a:bodyPr/>
        <a:lstStyle/>
        <a:p>
          <a:r>
            <a:rPr lang="fi-FI" sz="1600" b="1" dirty="0" err="1"/>
            <a:t>Focusing</a:t>
          </a:r>
          <a:r>
            <a:rPr lang="fi-FI" sz="1600" b="1" dirty="0"/>
            <a:t> </a:t>
          </a:r>
          <a:r>
            <a:rPr lang="fi-FI" sz="1600" b="1" dirty="0" err="1"/>
            <a:t>upon</a:t>
          </a:r>
          <a:r>
            <a:rPr lang="fi-FI" sz="1600" b="1" dirty="0"/>
            <a:t> </a:t>
          </a:r>
          <a:r>
            <a:rPr lang="fi-FI" sz="1600" b="1" dirty="0" err="1"/>
            <a:t>strenghts</a:t>
          </a:r>
          <a:endParaRPr lang="fi-FI" sz="1600" b="1" dirty="0"/>
        </a:p>
      </dgm:t>
    </dgm:pt>
    <dgm:pt modelId="{69E52E60-F7FF-4BE2-B175-7AE3A3811266}" type="parTrans" cxnId="{92824B3D-9EFA-47BC-9B4B-C082876C46F1}">
      <dgm:prSet/>
      <dgm:spPr/>
      <dgm:t>
        <a:bodyPr/>
        <a:lstStyle/>
        <a:p>
          <a:endParaRPr lang="fi-FI"/>
        </a:p>
      </dgm:t>
    </dgm:pt>
    <dgm:pt modelId="{BCE2DAD0-8D6A-40B2-B6A4-78B65AF1AE0D}" type="sibTrans" cxnId="{92824B3D-9EFA-47BC-9B4B-C082876C46F1}">
      <dgm:prSet/>
      <dgm:spPr/>
      <dgm:t>
        <a:bodyPr/>
        <a:lstStyle/>
        <a:p>
          <a:endParaRPr lang="fi-FI"/>
        </a:p>
      </dgm:t>
    </dgm:pt>
    <dgm:pt modelId="{AF7E922A-6136-41F4-91EF-31C68522D2A3}" type="pres">
      <dgm:prSet presAssocID="{E494C663-2D62-43EF-87F0-F3C2A33A0831}" presName="Name0" presStyleCnt="0">
        <dgm:presLayoutVars>
          <dgm:dir/>
          <dgm:animLvl val="lvl"/>
          <dgm:resizeHandles val="exact"/>
        </dgm:presLayoutVars>
      </dgm:prSet>
      <dgm:spPr/>
    </dgm:pt>
    <dgm:pt modelId="{38C8469C-1769-430E-A725-DE9EB8D34D4A}" type="pres">
      <dgm:prSet presAssocID="{76E407F1-3D61-4CD0-A780-C2DDA1796231}" presName="composite" presStyleCnt="0"/>
      <dgm:spPr/>
    </dgm:pt>
    <dgm:pt modelId="{3F5618E2-3F26-447C-A007-9B3BA2235DA3}" type="pres">
      <dgm:prSet presAssocID="{76E407F1-3D61-4CD0-A780-C2DDA1796231}" presName="parTx" presStyleLbl="node1" presStyleIdx="0" presStyleCnt="5" custScaleX="105285">
        <dgm:presLayoutVars>
          <dgm:chMax val="0"/>
          <dgm:chPref val="0"/>
          <dgm:bulletEnabled val="1"/>
        </dgm:presLayoutVars>
      </dgm:prSet>
      <dgm:spPr/>
    </dgm:pt>
    <dgm:pt modelId="{CAA69197-F097-456C-BD40-A0586D6B15B5}" type="pres">
      <dgm:prSet presAssocID="{76E407F1-3D61-4CD0-A780-C2DDA1796231}" presName="desTx" presStyleLbl="revTx" presStyleIdx="0" presStyleCnt="5">
        <dgm:presLayoutVars>
          <dgm:bulletEnabled val="1"/>
        </dgm:presLayoutVars>
      </dgm:prSet>
      <dgm:spPr/>
    </dgm:pt>
    <dgm:pt modelId="{B6708A14-6106-43BD-A24D-AFE2624F2E83}" type="pres">
      <dgm:prSet presAssocID="{8AF72006-9309-4BCE-9431-5CDD4349213D}" presName="space" presStyleCnt="0"/>
      <dgm:spPr/>
    </dgm:pt>
    <dgm:pt modelId="{AD5AC3B1-E8D2-4FD6-A190-C7CDF7B1895F}" type="pres">
      <dgm:prSet presAssocID="{FA5A277B-231D-43B7-9323-89F264084498}" presName="composite" presStyleCnt="0"/>
      <dgm:spPr/>
    </dgm:pt>
    <dgm:pt modelId="{DD41046E-6F57-4140-B2B6-6B7FFEF1A15F}" type="pres">
      <dgm:prSet presAssocID="{FA5A277B-231D-43B7-9323-89F264084498}" presName="parTx" presStyleLbl="node1" presStyleIdx="1" presStyleCnt="5">
        <dgm:presLayoutVars>
          <dgm:chMax val="0"/>
          <dgm:chPref val="0"/>
          <dgm:bulletEnabled val="1"/>
        </dgm:presLayoutVars>
      </dgm:prSet>
      <dgm:spPr/>
    </dgm:pt>
    <dgm:pt modelId="{721AD88B-C362-4C65-8FC6-C16B668B221F}" type="pres">
      <dgm:prSet presAssocID="{FA5A277B-231D-43B7-9323-89F264084498}" presName="desTx" presStyleLbl="revTx" presStyleIdx="1" presStyleCnt="5">
        <dgm:presLayoutVars>
          <dgm:bulletEnabled val="1"/>
        </dgm:presLayoutVars>
      </dgm:prSet>
      <dgm:spPr/>
    </dgm:pt>
    <dgm:pt modelId="{BD42F67B-B607-46B8-BC5C-182D63DC22ED}" type="pres">
      <dgm:prSet presAssocID="{0AD19401-1D88-4E74-B754-B6B4E8DFE01E}" presName="space" presStyleCnt="0"/>
      <dgm:spPr/>
    </dgm:pt>
    <dgm:pt modelId="{47909F51-E438-46BB-90F9-6366705E2C73}" type="pres">
      <dgm:prSet presAssocID="{978E278C-376B-4A6B-B7ED-470F86AA9A2F}" presName="composite" presStyleCnt="0"/>
      <dgm:spPr/>
    </dgm:pt>
    <dgm:pt modelId="{F51C693B-346D-4E5B-AD56-68B6B0933A70}" type="pres">
      <dgm:prSet presAssocID="{978E278C-376B-4A6B-B7ED-470F86AA9A2F}" presName="parTx" presStyleLbl="node1" presStyleIdx="2" presStyleCnt="5">
        <dgm:presLayoutVars>
          <dgm:chMax val="0"/>
          <dgm:chPref val="0"/>
          <dgm:bulletEnabled val="1"/>
        </dgm:presLayoutVars>
      </dgm:prSet>
      <dgm:spPr/>
    </dgm:pt>
    <dgm:pt modelId="{525C8483-6B27-4117-BC5E-A989995B16B9}" type="pres">
      <dgm:prSet presAssocID="{978E278C-376B-4A6B-B7ED-470F86AA9A2F}" presName="desTx" presStyleLbl="revTx" presStyleIdx="2" presStyleCnt="5">
        <dgm:presLayoutVars>
          <dgm:bulletEnabled val="1"/>
        </dgm:presLayoutVars>
      </dgm:prSet>
      <dgm:spPr/>
    </dgm:pt>
    <dgm:pt modelId="{E408A70C-3CA2-446F-AB4B-EDD422C222C9}" type="pres">
      <dgm:prSet presAssocID="{696277D3-F54C-4B9F-A6C7-04FEF31A8AFC}" presName="space" presStyleCnt="0"/>
      <dgm:spPr/>
    </dgm:pt>
    <dgm:pt modelId="{4EDE2EE4-FEFD-4AC4-B2CE-8254C44FB868}" type="pres">
      <dgm:prSet presAssocID="{46EA7C93-73BE-45BE-AA90-897A9CDAE6CE}" presName="composite" presStyleCnt="0"/>
      <dgm:spPr/>
    </dgm:pt>
    <dgm:pt modelId="{97BAB2BF-7D81-4674-9AE0-B0C6E7EB3B01}" type="pres">
      <dgm:prSet presAssocID="{46EA7C93-73BE-45BE-AA90-897A9CDAE6CE}" presName="parTx" presStyleLbl="node1" presStyleIdx="3" presStyleCnt="5">
        <dgm:presLayoutVars>
          <dgm:chMax val="0"/>
          <dgm:chPref val="0"/>
          <dgm:bulletEnabled val="1"/>
        </dgm:presLayoutVars>
      </dgm:prSet>
      <dgm:spPr/>
    </dgm:pt>
    <dgm:pt modelId="{4B80F278-FE07-4E9A-9187-37F3D7DBAF9E}" type="pres">
      <dgm:prSet presAssocID="{46EA7C93-73BE-45BE-AA90-897A9CDAE6CE}" presName="desTx" presStyleLbl="revTx" presStyleIdx="3" presStyleCnt="5">
        <dgm:presLayoutVars>
          <dgm:bulletEnabled val="1"/>
        </dgm:presLayoutVars>
      </dgm:prSet>
      <dgm:spPr/>
    </dgm:pt>
    <dgm:pt modelId="{E49E4F5A-77C8-47E5-AF96-61EBFAFDA15A}" type="pres">
      <dgm:prSet presAssocID="{6ED48A91-4453-4F07-8863-B4A67337451D}" presName="space" presStyleCnt="0"/>
      <dgm:spPr/>
    </dgm:pt>
    <dgm:pt modelId="{B6FD9557-6F3F-4891-91AA-32E41401C7B0}" type="pres">
      <dgm:prSet presAssocID="{B22E690A-512F-44A3-92D0-42938299A91D}" presName="composite" presStyleCnt="0"/>
      <dgm:spPr/>
    </dgm:pt>
    <dgm:pt modelId="{39AD71C9-E0B1-4CCE-A411-781CCF0F6120}" type="pres">
      <dgm:prSet presAssocID="{B22E690A-512F-44A3-92D0-42938299A91D}" presName="parTx" presStyleLbl="node1" presStyleIdx="4" presStyleCnt="5" custScaleX="109292">
        <dgm:presLayoutVars>
          <dgm:chMax val="0"/>
          <dgm:chPref val="0"/>
          <dgm:bulletEnabled val="1"/>
        </dgm:presLayoutVars>
      </dgm:prSet>
      <dgm:spPr/>
    </dgm:pt>
    <dgm:pt modelId="{95E967E5-471D-46FC-93D7-FCE0D766D886}" type="pres">
      <dgm:prSet presAssocID="{B22E690A-512F-44A3-92D0-42938299A91D}" presName="desTx" presStyleLbl="revTx" presStyleIdx="4" presStyleCnt="5">
        <dgm:presLayoutVars>
          <dgm:bulletEnabled val="1"/>
        </dgm:presLayoutVars>
      </dgm:prSet>
      <dgm:spPr/>
    </dgm:pt>
  </dgm:ptLst>
  <dgm:cxnLst>
    <dgm:cxn modelId="{C581E103-4A64-4147-8E4C-D910083B210E}" srcId="{FA5A277B-231D-43B7-9323-89F264084498}" destId="{86DCDE4B-86B0-41DE-BA27-9D55AB2BB54E}" srcOrd="3" destOrd="0" parTransId="{4EB41A04-20F1-434A-A6D8-D5241E2524BF}" sibTransId="{536D237E-73DF-408B-B0DE-6B3711C1D518}"/>
    <dgm:cxn modelId="{9F980E06-7674-41A9-BEFE-386176E2DFFB}" srcId="{FA5A277B-231D-43B7-9323-89F264084498}" destId="{04BE538C-AABA-433F-A2EC-F1F26ABE4EFF}" srcOrd="0" destOrd="0" parTransId="{97A7C7A8-0FB5-4B01-A48E-F852E6D5C464}" sibTransId="{A88DEA22-5A46-48FB-A3BF-B096874BD8CE}"/>
    <dgm:cxn modelId="{1F509D09-5037-4851-AB60-9CB7CB6A32EE}" type="presOf" srcId="{E74935D3-2440-44AA-BA71-3C825B1F5ED3}" destId="{CAA69197-F097-456C-BD40-A0586D6B15B5}" srcOrd="0" destOrd="0" presId="urn:microsoft.com/office/officeart/2005/8/layout/chevron1"/>
    <dgm:cxn modelId="{C0505510-9A15-4F78-9558-CFB473CC364A}" srcId="{46EA7C93-73BE-45BE-AA90-897A9CDAE6CE}" destId="{81B015F3-4833-4A90-A595-A40AFEBA9263}" srcOrd="1" destOrd="0" parTransId="{9B34A7FD-C4FC-4743-809C-8046F4E0788E}" sibTransId="{34DF94BA-B477-4630-BE66-93F0A512D052}"/>
    <dgm:cxn modelId="{659EA51B-62C8-4B80-9EF8-758ED9199D84}" type="presOf" srcId="{D266CA50-4867-44DD-8BD0-2C31A49E39B3}" destId="{4B80F278-FE07-4E9A-9187-37F3D7DBAF9E}" srcOrd="0" destOrd="3" presId="urn:microsoft.com/office/officeart/2005/8/layout/chevron1"/>
    <dgm:cxn modelId="{5C96441D-3617-4760-BFDC-11C3BA4DBE96}" type="presOf" srcId="{6BDD5224-6D3B-491F-8D6A-B88E8DF21F2F}" destId="{CAA69197-F097-456C-BD40-A0586D6B15B5}" srcOrd="0" destOrd="2" presId="urn:microsoft.com/office/officeart/2005/8/layout/chevron1"/>
    <dgm:cxn modelId="{F1606823-4A1D-47FD-89A8-8B346AC3DD23}" type="presOf" srcId="{81B015F3-4833-4A90-A595-A40AFEBA9263}" destId="{4B80F278-FE07-4E9A-9187-37F3D7DBAF9E}" srcOrd="0" destOrd="1" presId="urn:microsoft.com/office/officeart/2005/8/layout/chevron1"/>
    <dgm:cxn modelId="{43E3B823-8FE2-41A0-9D7A-48B56A3132E3}" srcId="{76E407F1-3D61-4CD0-A780-C2DDA1796231}" destId="{25CFE529-BE9F-4A26-90EA-6ECF2170A864}" srcOrd="1" destOrd="0" parTransId="{9DB2F03F-4781-4541-A806-CA19812A110C}" sibTransId="{CABF071A-160C-4ED8-8BEC-AA6357B98CC9}"/>
    <dgm:cxn modelId="{04D59327-59C2-4D32-A2C0-0C88E1477AA4}" type="presOf" srcId="{978E278C-376B-4A6B-B7ED-470F86AA9A2F}" destId="{F51C693B-346D-4E5B-AD56-68B6B0933A70}" srcOrd="0" destOrd="0" presId="urn:microsoft.com/office/officeart/2005/8/layout/chevron1"/>
    <dgm:cxn modelId="{5859F329-AA34-4E17-B934-593CCD9C6770}" srcId="{E494C663-2D62-43EF-87F0-F3C2A33A0831}" destId="{FA5A277B-231D-43B7-9323-89F264084498}" srcOrd="1" destOrd="0" parTransId="{C573C489-18B3-4EE9-8BEB-1569A7D6EB0E}" sibTransId="{0AD19401-1D88-4E74-B754-B6B4E8DFE01E}"/>
    <dgm:cxn modelId="{F89BED35-1C32-4CA7-8D35-F287BA44F88D}" srcId="{E494C663-2D62-43EF-87F0-F3C2A33A0831}" destId="{46EA7C93-73BE-45BE-AA90-897A9CDAE6CE}" srcOrd="3" destOrd="0" parTransId="{3884D9B7-07FB-43C1-A3B9-CC3672B0B3A0}" sibTransId="{6ED48A91-4453-4F07-8863-B4A67337451D}"/>
    <dgm:cxn modelId="{92824B3D-9EFA-47BC-9B4B-C082876C46F1}" srcId="{B22E690A-512F-44A3-92D0-42938299A91D}" destId="{71FC4406-B048-4161-AFE2-64AEC4BB54DD}" srcOrd="2" destOrd="0" parTransId="{69E52E60-F7FF-4BE2-B175-7AE3A3811266}" sibTransId="{BCE2DAD0-8D6A-40B2-B6A4-78B65AF1AE0D}"/>
    <dgm:cxn modelId="{6CA32840-2C78-4A6D-9EA8-155471F37BA1}" type="presOf" srcId="{F3227135-A929-48D7-A7E1-93CC6BF44EFF}" destId="{4B80F278-FE07-4E9A-9187-37F3D7DBAF9E}" srcOrd="0" destOrd="2" presId="urn:microsoft.com/office/officeart/2005/8/layout/chevron1"/>
    <dgm:cxn modelId="{6D5DBB40-8161-4B4C-9B43-373F66642D75}" srcId="{FA5A277B-231D-43B7-9323-89F264084498}" destId="{63CE1DA1-6426-4333-BD21-3C6392D5D50E}" srcOrd="4" destOrd="0" parTransId="{3D724959-9751-4C0B-A713-D0370356FD94}" sibTransId="{BED6E057-5230-4E0B-A226-8DDD45B9AA8B}"/>
    <dgm:cxn modelId="{8BF4675F-5276-4D36-AB13-7F5B60396215}" type="presOf" srcId="{46EA7C93-73BE-45BE-AA90-897A9CDAE6CE}" destId="{97BAB2BF-7D81-4674-9AE0-B0C6E7EB3B01}" srcOrd="0" destOrd="0" presId="urn:microsoft.com/office/officeart/2005/8/layout/chevron1"/>
    <dgm:cxn modelId="{4719534B-F76D-42D3-BE78-9F7086663C1D}" type="presOf" srcId="{C04228CA-3F4F-4216-B9F8-D86D34D3390E}" destId="{525C8483-6B27-4117-BC5E-A989995B16B9}" srcOrd="0" destOrd="2" presId="urn:microsoft.com/office/officeart/2005/8/layout/chevron1"/>
    <dgm:cxn modelId="{595F276D-E281-4BC9-BF50-DB7CDAC98CF1}" type="presOf" srcId="{B22E690A-512F-44A3-92D0-42938299A91D}" destId="{39AD71C9-E0B1-4CCE-A411-781CCF0F6120}" srcOrd="0" destOrd="0" presId="urn:microsoft.com/office/officeart/2005/8/layout/chevron1"/>
    <dgm:cxn modelId="{2AB5AC6D-44A4-4EB2-B291-A1ECE79B8E30}" type="presOf" srcId="{59693A4A-4FB4-4C45-A18A-801FC7E4E306}" destId="{CAA69197-F097-456C-BD40-A0586D6B15B5}" srcOrd="0" destOrd="3" presId="urn:microsoft.com/office/officeart/2005/8/layout/chevron1"/>
    <dgm:cxn modelId="{90B87B72-BAAA-4A85-8915-288F2D79C4DF}" type="presOf" srcId="{F0DA74AE-57F0-47DF-9DC2-E804896D8AA7}" destId="{4B80F278-FE07-4E9A-9187-37F3D7DBAF9E}" srcOrd="0" destOrd="4" presId="urn:microsoft.com/office/officeart/2005/8/layout/chevron1"/>
    <dgm:cxn modelId="{C31CCC72-006B-4886-BF23-9CB85F94D94A}" type="presOf" srcId="{76E407F1-3D61-4CD0-A780-C2DDA1796231}" destId="{3F5618E2-3F26-447C-A007-9B3BA2235DA3}" srcOrd="0" destOrd="0" presId="urn:microsoft.com/office/officeart/2005/8/layout/chevron1"/>
    <dgm:cxn modelId="{F5FAAB53-A93D-4588-A070-5D943969DFE6}" srcId="{E494C663-2D62-43EF-87F0-F3C2A33A0831}" destId="{978E278C-376B-4A6B-B7ED-470F86AA9A2F}" srcOrd="2" destOrd="0" parTransId="{931D67ED-A019-4C84-8FB2-856337A526FD}" sibTransId="{696277D3-F54C-4B9F-A6C7-04FEF31A8AFC}"/>
    <dgm:cxn modelId="{E625487A-D693-49F6-B17A-15C359701AD9}" type="presOf" srcId="{E494C663-2D62-43EF-87F0-F3C2A33A0831}" destId="{AF7E922A-6136-41F4-91EF-31C68522D2A3}" srcOrd="0" destOrd="0" presId="urn:microsoft.com/office/officeart/2005/8/layout/chevron1"/>
    <dgm:cxn modelId="{7774197E-49B1-4F38-B88B-38181F82A3CB}" type="presOf" srcId="{1E94EE07-8246-408C-AE4D-3BD50AE164A2}" destId="{95E967E5-471D-46FC-93D7-FCE0D766D886}" srcOrd="0" destOrd="1" presId="urn:microsoft.com/office/officeart/2005/8/layout/chevron1"/>
    <dgm:cxn modelId="{D04EBC7F-FA91-42FE-9405-9276B65D39DE}" type="presOf" srcId="{86DCDE4B-86B0-41DE-BA27-9D55AB2BB54E}" destId="{721AD88B-C362-4C65-8FC6-C16B668B221F}" srcOrd="0" destOrd="3" presId="urn:microsoft.com/office/officeart/2005/8/layout/chevron1"/>
    <dgm:cxn modelId="{90D71E81-22AE-4E13-8DF5-BF97095217EB}" srcId="{46EA7C93-73BE-45BE-AA90-897A9CDAE6CE}" destId="{F3227135-A929-48D7-A7E1-93CC6BF44EFF}" srcOrd="2" destOrd="0" parTransId="{B4BF9DC3-95FE-4057-8937-487E4FF2262E}" sibTransId="{27D90334-74E6-45E6-9199-3BE0EC9E3237}"/>
    <dgm:cxn modelId="{6B23E389-CC34-4236-8F5A-5C550C4872B2}" type="presOf" srcId="{71FC4406-B048-4161-AFE2-64AEC4BB54DD}" destId="{95E967E5-471D-46FC-93D7-FCE0D766D886}" srcOrd="0" destOrd="2" presId="urn:microsoft.com/office/officeart/2005/8/layout/chevron1"/>
    <dgm:cxn modelId="{B33E798F-2075-4892-9001-A78A88462B93}" srcId="{76E407F1-3D61-4CD0-A780-C2DDA1796231}" destId="{6BDD5224-6D3B-491F-8D6A-B88E8DF21F2F}" srcOrd="2" destOrd="0" parTransId="{CF7E8A55-03AD-4219-8096-D6AF152601E3}" sibTransId="{8DE89497-B2F9-45FD-A833-F003C53346E4}"/>
    <dgm:cxn modelId="{2353DB91-1422-4591-93CB-837BE0FA8BE7}" type="presOf" srcId="{25CFE529-BE9F-4A26-90EA-6ECF2170A864}" destId="{CAA69197-F097-456C-BD40-A0586D6B15B5}" srcOrd="0" destOrd="1" presId="urn:microsoft.com/office/officeart/2005/8/layout/chevron1"/>
    <dgm:cxn modelId="{D8342393-679C-47BA-BAAA-44AC58AE9225}" type="presOf" srcId="{04BE538C-AABA-433F-A2EC-F1F26ABE4EFF}" destId="{721AD88B-C362-4C65-8FC6-C16B668B221F}" srcOrd="0" destOrd="0" presId="urn:microsoft.com/office/officeart/2005/8/layout/chevron1"/>
    <dgm:cxn modelId="{7B45B693-DAC4-4ADA-A14A-2CCB51F6E9A9}" type="presOf" srcId="{68C2EDCA-1DA2-4482-9252-8960129DC971}" destId="{721AD88B-C362-4C65-8FC6-C16B668B221F}" srcOrd="0" destOrd="2" presId="urn:microsoft.com/office/officeart/2005/8/layout/chevron1"/>
    <dgm:cxn modelId="{5433B796-137A-4707-9AC6-E1BF273A9983}" srcId="{FA5A277B-231D-43B7-9323-89F264084498}" destId="{841B66B6-92BE-4482-8EBE-5935CEF7A1F2}" srcOrd="1" destOrd="0" parTransId="{0EA9AE60-D3D8-4742-B8D2-6E14E28329EC}" sibTransId="{6FA3749D-C44D-4320-AF24-F8AB983A99E6}"/>
    <dgm:cxn modelId="{FA4DFE97-AE6B-4555-A4F8-619C2BCE3299}" type="presOf" srcId="{24836471-9145-478B-9B16-ABE05AA23F9A}" destId="{95E967E5-471D-46FC-93D7-FCE0D766D886}" srcOrd="0" destOrd="0" presId="urn:microsoft.com/office/officeart/2005/8/layout/chevron1"/>
    <dgm:cxn modelId="{2849969B-3202-43BB-ABAE-AEC239BA6742}" type="presOf" srcId="{7D352B64-512A-4A76-9AE5-BEB297D48E27}" destId="{525C8483-6B27-4117-BC5E-A989995B16B9}" srcOrd="0" destOrd="1" presId="urn:microsoft.com/office/officeart/2005/8/layout/chevron1"/>
    <dgm:cxn modelId="{6A988CA0-7144-4F09-9205-5407EC1A79DC}" srcId="{B22E690A-512F-44A3-92D0-42938299A91D}" destId="{24836471-9145-478B-9B16-ABE05AA23F9A}" srcOrd="0" destOrd="0" parTransId="{21277D99-0443-4893-B0C3-8DEDD6106ABC}" sibTransId="{8B8DF6D2-8C1E-488F-A3F3-CCBF602555A4}"/>
    <dgm:cxn modelId="{34585BAB-0E1A-4E8F-9DA0-593AA23807DA}" srcId="{46EA7C93-73BE-45BE-AA90-897A9CDAE6CE}" destId="{F0DA74AE-57F0-47DF-9DC2-E804896D8AA7}" srcOrd="4" destOrd="0" parTransId="{9DFE00F0-545A-4A60-A606-F1AC90475E36}" sibTransId="{798448A9-F777-49CB-BDB9-AF00D40D1FBE}"/>
    <dgm:cxn modelId="{C7D966AC-5E3D-40CA-A49C-C041A88287C4}" type="presOf" srcId="{083369CE-0528-41F0-9FBD-14EEACE731A8}" destId="{525C8483-6B27-4117-BC5E-A989995B16B9}" srcOrd="0" destOrd="0" presId="urn:microsoft.com/office/officeart/2005/8/layout/chevron1"/>
    <dgm:cxn modelId="{E38A67B2-18B1-445B-84E1-74935AC01693}" srcId="{FA5A277B-231D-43B7-9323-89F264084498}" destId="{68C2EDCA-1DA2-4482-9252-8960129DC971}" srcOrd="2" destOrd="0" parTransId="{8D443AE0-612B-4367-8473-8ABF9795CB51}" sibTransId="{7420BF10-B658-480C-8E4B-4A4476343EA8}"/>
    <dgm:cxn modelId="{95E2CEB7-C2F3-4051-94D1-1E50F1E4E2C7}" srcId="{46EA7C93-73BE-45BE-AA90-897A9CDAE6CE}" destId="{719DFD38-F03A-4965-99D7-A981DD28CB66}" srcOrd="0" destOrd="0" parTransId="{A1B809D2-7198-4E3B-B819-3D2E6FA2E47C}" sibTransId="{97CFC725-D3E8-4431-A7FD-6BDE36FF325A}"/>
    <dgm:cxn modelId="{29FB24BE-E39E-4EAA-BF18-8ECC73B22729}" srcId="{978E278C-376B-4A6B-B7ED-470F86AA9A2F}" destId="{083369CE-0528-41F0-9FBD-14EEACE731A8}" srcOrd="0" destOrd="0" parTransId="{722A39DF-75CB-4570-B571-8413DCCFE45D}" sibTransId="{A000AB33-A118-4A58-BF3F-24B0A6A454AC}"/>
    <dgm:cxn modelId="{D75510CE-8264-4256-A713-2C206ED27A51}" srcId="{76E407F1-3D61-4CD0-A780-C2DDA1796231}" destId="{59693A4A-4FB4-4C45-A18A-801FC7E4E306}" srcOrd="3" destOrd="0" parTransId="{215DB2FC-707F-4D3B-AA59-EF7AAF12B98C}" sibTransId="{F19C1517-297F-4B75-9A47-BE86AD591A7B}"/>
    <dgm:cxn modelId="{A94980D2-7B59-424A-9C9D-E6AAF42C9D22}" srcId="{46EA7C93-73BE-45BE-AA90-897A9CDAE6CE}" destId="{D266CA50-4867-44DD-8BD0-2C31A49E39B3}" srcOrd="3" destOrd="0" parTransId="{A0151EBF-0391-4801-907B-EA4620A61F49}" sibTransId="{76112136-249E-408B-9ECD-EBA9F640B729}"/>
    <dgm:cxn modelId="{DD0B7FD6-E17C-45D6-88CF-8BCD5FE772AF}" srcId="{978E278C-376B-4A6B-B7ED-470F86AA9A2F}" destId="{C04228CA-3F4F-4216-B9F8-D86D34D3390E}" srcOrd="2" destOrd="0" parTransId="{EB36A6EE-ABDC-434A-B858-ABC3D337B90E}" sibTransId="{9646FE59-F788-4041-810A-18EE9BFB9029}"/>
    <dgm:cxn modelId="{4927E5D7-813B-4B5D-9032-256712257BE1}" type="presOf" srcId="{63CE1DA1-6426-4333-BD21-3C6392D5D50E}" destId="{721AD88B-C362-4C65-8FC6-C16B668B221F}" srcOrd="0" destOrd="4" presId="urn:microsoft.com/office/officeart/2005/8/layout/chevron1"/>
    <dgm:cxn modelId="{813164DD-447D-412C-B1DE-76E506E1D54C}" type="presOf" srcId="{FA5A277B-231D-43B7-9323-89F264084498}" destId="{DD41046E-6F57-4140-B2B6-6B7FFEF1A15F}" srcOrd="0" destOrd="0" presId="urn:microsoft.com/office/officeart/2005/8/layout/chevron1"/>
    <dgm:cxn modelId="{A07932E2-7C99-4A56-A31A-7231826DDDEF}" srcId="{978E278C-376B-4A6B-B7ED-470F86AA9A2F}" destId="{7D352B64-512A-4A76-9AE5-BEB297D48E27}" srcOrd="1" destOrd="0" parTransId="{35F39EC4-2754-4CA4-8BA8-7642385F5BDA}" sibTransId="{4A65F0E8-440B-4047-813B-EFD167EB4112}"/>
    <dgm:cxn modelId="{8858A6E2-E547-4917-BD6B-563B19F1E234}" srcId="{E494C663-2D62-43EF-87F0-F3C2A33A0831}" destId="{76E407F1-3D61-4CD0-A780-C2DDA1796231}" srcOrd="0" destOrd="0" parTransId="{1AA28447-7C6A-4E11-BF23-4E2C36B446E1}" sibTransId="{8AF72006-9309-4BCE-9431-5CDD4349213D}"/>
    <dgm:cxn modelId="{B6E867E7-F0C5-44FA-892D-B24407BCB5EB}" srcId="{76E407F1-3D61-4CD0-A780-C2DDA1796231}" destId="{E74935D3-2440-44AA-BA71-3C825B1F5ED3}" srcOrd="0" destOrd="0" parTransId="{A478A104-74B2-4FFE-AD75-6D42A8C9F85B}" sibTransId="{5C2E0AA6-5162-434B-B71E-3E5FD34FCA81}"/>
    <dgm:cxn modelId="{B9FC83EB-0EB3-48CD-952B-C024240DBFB8}" srcId="{E494C663-2D62-43EF-87F0-F3C2A33A0831}" destId="{B22E690A-512F-44A3-92D0-42938299A91D}" srcOrd="4" destOrd="0" parTransId="{B84C6814-2CB0-4E2B-B211-D408E5AFA477}" sibTransId="{F996B24C-DAF8-45DE-AA86-4075D3B03D09}"/>
    <dgm:cxn modelId="{0E55DBF0-0B3F-48A9-A31A-A40D2A925EAA}" type="presOf" srcId="{719DFD38-F03A-4965-99D7-A981DD28CB66}" destId="{4B80F278-FE07-4E9A-9187-37F3D7DBAF9E}" srcOrd="0" destOrd="0" presId="urn:microsoft.com/office/officeart/2005/8/layout/chevron1"/>
    <dgm:cxn modelId="{3CDC72FC-67DD-44AE-BF56-FDF0069FFD0F}" type="presOf" srcId="{841B66B6-92BE-4482-8EBE-5935CEF7A1F2}" destId="{721AD88B-C362-4C65-8FC6-C16B668B221F}" srcOrd="0" destOrd="1" presId="urn:microsoft.com/office/officeart/2005/8/layout/chevron1"/>
    <dgm:cxn modelId="{E6039BFD-2C23-48CD-A0FB-90733B4BCC0E}" srcId="{B22E690A-512F-44A3-92D0-42938299A91D}" destId="{1E94EE07-8246-408C-AE4D-3BD50AE164A2}" srcOrd="1" destOrd="0" parTransId="{28443F0F-BF0C-4EED-8E2D-6102204D04E6}" sibTransId="{B79E12D1-B445-4047-AD9A-3C2D5DFA6454}"/>
    <dgm:cxn modelId="{4EB5FEAD-70A1-40C6-AF3A-F4E5B864E3BA}" type="presParOf" srcId="{AF7E922A-6136-41F4-91EF-31C68522D2A3}" destId="{38C8469C-1769-430E-A725-DE9EB8D34D4A}" srcOrd="0" destOrd="0" presId="urn:microsoft.com/office/officeart/2005/8/layout/chevron1"/>
    <dgm:cxn modelId="{8BDD5D15-15E5-4BCB-B68F-246061B2E729}" type="presParOf" srcId="{38C8469C-1769-430E-A725-DE9EB8D34D4A}" destId="{3F5618E2-3F26-447C-A007-9B3BA2235DA3}" srcOrd="0" destOrd="0" presId="urn:microsoft.com/office/officeart/2005/8/layout/chevron1"/>
    <dgm:cxn modelId="{6F3501B9-7B86-4114-9928-F1331E4C7561}" type="presParOf" srcId="{38C8469C-1769-430E-A725-DE9EB8D34D4A}" destId="{CAA69197-F097-456C-BD40-A0586D6B15B5}" srcOrd="1" destOrd="0" presId="urn:microsoft.com/office/officeart/2005/8/layout/chevron1"/>
    <dgm:cxn modelId="{A6681F9A-2B47-43C9-8738-5D0E73571816}" type="presParOf" srcId="{AF7E922A-6136-41F4-91EF-31C68522D2A3}" destId="{B6708A14-6106-43BD-A24D-AFE2624F2E83}" srcOrd="1" destOrd="0" presId="urn:microsoft.com/office/officeart/2005/8/layout/chevron1"/>
    <dgm:cxn modelId="{24EF7917-3081-491E-9946-46D8085861D9}" type="presParOf" srcId="{AF7E922A-6136-41F4-91EF-31C68522D2A3}" destId="{AD5AC3B1-E8D2-4FD6-A190-C7CDF7B1895F}" srcOrd="2" destOrd="0" presId="urn:microsoft.com/office/officeart/2005/8/layout/chevron1"/>
    <dgm:cxn modelId="{32EA20CF-01D3-4567-A85C-DDFA476C3BA0}" type="presParOf" srcId="{AD5AC3B1-E8D2-4FD6-A190-C7CDF7B1895F}" destId="{DD41046E-6F57-4140-B2B6-6B7FFEF1A15F}" srcOrd="0" destOrd="0" presId="urn:microsoft.com/office/officeart/2005/8/layout/chevron1"/>
    <dgm:cxn modelId="{DCA9178A-123B-4441-AB8C-AFB1401626F9}" type="presParOf" srcId="{AD5AC3B1-E8D2-4FD6-A190-C7CDF7B1895F}" destId="{721AD88B-C362-4C65-8FC6-C16B668B221F}" srcOrd="1" destOrd="0" presId="urn:microsoft.com/office/officeart/2005/8/layout/chevron1"/>
    <dgm:cxn modelId="{0A758F90-093C-4970-93AE-71CFC83AD035}" type="presParOf" srcId="{AF7E922A-6136-41F4-91EF-31C68522D2A3}" destId="{BD42F67B-B607-46B8-BC5C-182D63DC22ED}" srcOrd="3" destOrd="0" presId="urn:microsoft.com/office/officeart/2005/8/layout/chevron1"/>
    <dgm:cxn modelId="{7B95FB1C-D8B6-4389-9A2B-6869C78EA17C}" type="presParOf" srcId="{AF7E922A-6136-41F4-91EF-31C68522D2A3}" destId="{47909F51-E438-46BB-90F9-6366705E2C73}" srcOrd="4" destOrd="0" presId="urn:microsoft.com/office/officeart/2005/8/layout/chevron1"/>
    <dgm:cxn modelId="{D64746E4-6381-423A-AE0A-6994C50FA273}" type="presParOf" srcId="{47909F51-E438-46BB-90F9-6366705E2C73}" destId="{F51C693B-346D-4E5B-AD56-68B6B0933A70}" srcOrd="0" destOrd="0" presId="urn:microsoft.com/office/officeart/2005/8/layout/chevron1"/>
    <dgm:cxn modelId="{50F347A3-6EC5-48A1-97AC-E02666A4817F}" type="presParOf" srcId="{47909F51-E438-46BB-90F9-6366705E2C73}" destId="{525C8483-6B27-4117-BC5E-A989995B16B9}" srcOrd="1" destOrd="0" presId="urn:microsoft.com/office/officeart/2005/8/layout/chevron1"/>
    <dgm:cxn modelId="{2006D1BD-2BED-4E12-8BE4-F0D54D661DAE}" type="presParOf" srcId="{AF7E922A-6136-41F4-91EF-31C68522D2A3}" destId="{E408A70C-3CA2-446F-AB4B-EDD422C222C9}" srcOrd="5" destOrd="0" presId="urn:microsoft.com/office/officeart/2005/8/layout/chevron1"/>
    <dgm:cxn modelId="{1FBDD607-1AA8-4603-8C8B-4A6D154E5528}" type="presParOf" srcId="{AF7E922A-6136-41F4-91EF-31C68522D2A3}" destId="{4EDE2EE4-FEFD-4AC4-B2CE-8254C44FB868}" srcOrd="6" destOrd="0" presId="urn:microsoft.com/office/officeart/2005/8/layout/chevron1"/>
    <dgm:cxn modelId="{8C150AC1-0455-4BC6-81BA-F741E0D06B01}" type="presParOf" srcId="{4EDE2EE4-FEFD-4AC4-B2CE-8254C44FB868}" destId="{97BAB2BF-7D81-4674-9AE0-B0C6E7EB3B01}" srcOrd="0" destOrd="0" presId="urn:microsoft.com/office/officeart/2005/8/layout/chevron1"/>
    <dgm:cxn modelId="{DDE4AC4A-D71D-49D6-94FD-3BE6494914F3}" type="presParOf" srcId="{4EDE2EE4-FEFD-4AC4-B2CE-8254C44FB868}" destId="{4B80F278-FE07-4E9A-9187-37F3D7DBAF9E}" srcOrd="1" destOrd="0" presId="urn:microsoft.com/office/officeart/2005/8/layout/chevron1"/>
    <dgm:cxn modelId="{E1CB172C-582F-42F9-A0EF-1826A98AD244}" type="presParOf" srcId="{AF7E922A-6136-41F4-91EF-31C68522D2A3}" destId="{E49E4F5A-77C8-47E5-AF96-61EBFAFDA15A}" srcOrd="7" destOrd="0" presId="urn:microsoft.com/office/officeart/2005/8/layout/chevron1"/>
    <dgm:cxn modelId="{9E3F196F-8D22-4F0B-9C7E-16C46F89A5FD}" type="presParOf" srcId="{AF7E922A-6136-41F4-91EF-31C68522D2A3}" destId="{B6FD9557-6F3F-4891-91AA-32E41401C7B0}" srcOrd="8" destOrd="0" presId="urn:microsoft.com/office/officeart/2005/8/layout/chevron1"/>
    <dgm:cxn modelId="{6FB95ACF-8AAE-4DD1-8DDE-957D1D952427}" type="presParOf" srcId="{B6FD9557-6F3F-4891-91AA-32E41401C7B0}" destId="{39AD71C9-E0B1-4CCE-A411-781CCF0F6120}" srcOrd="0" destOrd="0" presId="urn:microsoft.com/office/officeart/2005/8/layout/chevron1"/>
    <dgm:cxn modelId="{ED43A55C-5B8D-40FD-B096-BDCF6267C128}" type="presParOf" srcId="{B6FD9557-6F3F-4891-91AA-32E41401C7B0}" destId="{95E967E5-471D-46FC-93D7-FCE0D766D88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12CDC-5B70-4A2F-938D-A8CE06AD680C}" type="doc">
      <dgm:prSet loTypeId="urn:microsoft.com/office/officeart/2005/8/layout/hProcess3" loCatId="process" qsTypeId="urn:microsoft.com/office/officeart/2005/8/quickstyle/simple4" qsCatId="simple" csTypeId="urn:microsoft.com/office/officeart/2005/8/colors/accent5_1" csCatId="accent5" phldr="1"/>
      <dgm:spPr/>
    </dgm:pt>
    <dgm:pt modelId="{C9F9B886-4D2F-4675-B458-3E38E527BE08}">
      <dgm:prSet phldrT="[Teksti]" phldr="1"/>
      <dgm:spPr/>
      <dgm:t>
        <a:bodyPr/>
        <a:lstStyle/>
        <a:p>
          <a:endParaRPr lang="fi-FI" dirty="0"/>
        </a:p>
      </dgm:t>
    </dgm:pt>
    <dgm:pt modelId="{3D70362C-D13A-475D-A644-70C21726BB7D}" type="parTrans" cxnId="{443E3451-FF63-444C-A38C-5326FC9AA33C}">
      <dgm:prSet/>
      <dgm:spPr/>
      <dgm:t>
        <a:bodyPr/>
        <a:lstStyle/>
        <a:p>
          <a:endParaRPr lang="fi-FI"/>
        </a:p>
      </dgm:t>
    </dgm:pt>
    <dgm:pt modelId="{DCBA2E6B-EDC0-42E0-B324-79B4F045F11C}" type="sibTrans" cxnId="{443E3451-FF63-444C-A38C-5326FC9AA33C}">
      <dgm:prSet/>
      <dgm:spPr/>
      <dgm:t>
        <a:bodyPr/>
        <a:lstStyle/>
        <a:p>
          <a:endParaRPr lang="fi-FI"/>
        </a:p>
      </dgm:t>
    </dgm:pt>
    <dgm:pt modelId="{385D63DD-4AF8-430F-8206-4E464D9329E3}">
      <dgm:prSet phldrT="[Teksti]" custT="1"/>
      <dgm:spPr/>
      <dgm:t>
        <a:bodyPr/>
        <a:lstStyle/>
        <a:p>
          <a:r>
            <a:rPr lang="fi-FI" sz="1600" b="1" dirty="0"/>
            <a:t>RECOVERY</a:t>
          </a:r>
        </a:p>
      </dgm:t>
    </dgm:pt>
    <dgm:pt modelId="{5B1B3B9A-EA63-4C35-9CC5-A753981FAC3E}" type="parTrans" cxnId="{7A9344EC-F3A9-4F8E-914D-5ACEB8542842}">
      <dgm:prSet/>
      <dgm:spPr/>
      <dgm:t>
        <a:bodyPr/>
        <a:lstStyle/>
        <a:p>
          <a:endParaRPr lang="fi-FI"/>
        </a:p>
      </dgm:t>
    </dgm:pt>
    <dgm:pt modelId="{0636BD89-AFA5-46A6-AF1C-782FF1FD4AA7}" type="sibTrans" cxnId="{7A9344EC-F3A9-4F8E-914D-5ACEB8542842}">
      <dgm:prSet/>
      <dgm:spPr/>
      <dgm:t>
        <a:bodyPr/>
        <a:lstStyle/>
        <a:p>
          <a:endParaRPr lang="fi-FI"/>
        </a:p>
      </dgm:t>
    </dgm:pt>
    <dgm:pt modelId="{F6E17548-C608-4A41-948D-56BCF4945459}">
      <dgm:prSet phldrT="[Teksti]" phldr="1"/>
      <dgm:spPr/>
      <dgm:t>
        <a:bodyPr/>
        <a:lstStyle/>
        <a:p>
          <a:endParaRPr lang="fi-FI" dirty="0"/>
        </a:p>
      </dgm:t>
    </dgm:pt>
    <dgm:pt modelId="{8061DA24-71E9-4263-AE59-5B099FB2C958}" type="parTrans" cxnId="{D37695AB-9BA2-439F-AFF7-BCA9110940B0}">
      <dgm:prSet/>
      <dgm:spPr/>
      <dgm:t>
        <a:bodyPr/>
        <a:lstStyle/>
        <a:p>
          <a:endParaRPr lang="fi-FI"/>
        </a:p>
      </dgm:t>
    </dgm:pt>
    <dgm:pt modelId="{E18DF05E-0829-4882-BD34-973FC945512D}" type="sibTrans" cxnId="{D37695AB-9BA2-439F-AFF7-BCA9110940B0}">
      <dgm:prSet/>
      <dgm:spPr/>
      <dgm:t>
        <a:bodyPr/>
        <a:lstStyle/>
        <a:p>
          <a:endParaRPr lang="fi-FI"/>
        </a:p>
      </dgm:t>
    </dgm:pt>
    <dgm:pt modelId="{D913B81D-C44B-437F-887D-DDE6F41CAE8B}" type="pres">
      <dgm:prSet presAssocID="{1B112CDC-5B70-4A2F-938D-A8CE06AD680C}" presName="Name0" presStyleCnt="0">
        <dgm:presLayoutVars>
          <dgm:dir/>
          <dgm:animLvl val="lvl"/>
          <dgm:resizeHandles val="exact"/>
        </dgm:presLayoutVars>
      </dgm:prSet>
      <dgm:spPr/>
    </dgm:pt>
    <dgm:pt modelId="{F0703958-099A-4434-916B-193EAAB0B1D7}" type="pres">
      <dgm:prSet presAssocID="{1B112CDC-5B70-4A2F-938D-A8CE06AD680C}" presName="dummy" presStyleCnt="0"/>
      <dgm:spPr/>
    </dgm:pt>
    <dgm:pt modelId="{530BBBD8-CD04-484F-9049-65AA332BF431}" type="pres">
      <dgm:prSet presAssocID="{1B112CDC-5B70-4A2F-938D-A8CE06AD680C}" presName="linH" presStyleCnt="0"/>
      <dgm:spPr/>
    </dgm:pt>
    <dgm:pt modelId="{66D6AE72-3756-4C37-B272-D4927A7DF7FD}" type="pres">
      <dgm:prSet presAssocID="{1B112CDC-5B70-4A2F-938D-A8CE06AD680C}" presName="padding1" presStyleCnt="0"/>
      <dgm:spPr/>
    </dgm:pt>
    <dgm:pt modelId="{9D09CA85-3E21-4989-BEDA-13598B02B7E8}" type="pres">
      <dgm:prSet presAssocID="{C9F9B886-4D2F-4675-B458-3E38E527BE08}" presName="linV" presStyleCnt="0"/>
      <dgm:spPr/>
    </dgm:pt>
    <dgm:pt modelId="{CC81F537-817E-4F1E-88A6-7FB9A58CB972}" type="pres">
      <dgm:prSet presAssocID="{C9F9B886-4D2F-4675-B458-3E38E527BE08}" presName="spVertical1" presStyleCnt="0"/>
      <dgm:spPr/>
    </dgm:pt>
    <dgm:pt modelId="{7D1A5111-CE57-489E-B3D1-4857231AD3D6}" type="pres">
      <dgm:prSet presAssocID="{C9F9B886-4D2F-4675-B458-3E38E527BE08}" presName="parTx" presStyleLbl="revTx" presStyleIdx="0" presStyleCnt="3">
        <dgm:presLayoutVars>
          <dgm:chMax val="0"/>
          <dgm:chPref val="0"/>
          <dgm:bulletEnabled val="1"/>
        </dgm:presLayoutVars>
      </dgm:prSet>
      <dgm:spPr/>
    </dgm:pt>
    <dgm:pt modelId="{9D48691D-0A2F-4FA7-804D-A733D55AB6D8}" type="pres">
      <dgm:prSet presAssocID="{C9F9B886-4D2F-4675-B458-3E38E527BE08}" presName="spVertical2" presStyleCnt="0"/>
      <dgm:spPr/>
    </dgm:pt>
    <dgm:pt modelId="{87606CDC-C381-4121-8CB2-DFC6FFEBF810}" type="pres">
      <dgm:prSet presAssocID="{C9F9B886-4D2F-4675-B458-3E38E527BE08}" presName="spVertical3" presStyleCnt="0"/>
      <dgm:spPr/>
    </dgm:pt>
    <dgm:pt modelId="{7D5ACB8A-3812-4901-817D-384327A81A9E}" type="pres">
      <dgm:prSet presAssocID="{DCBA2E6B-EDC0-42E0-B324-79B4F045F11C}" presName="space" presStyleCnt="0"/>
      <dgm:spPr/>
    </dgm:pt>
    <dgm:pt modelId="{2CD07639-9761-40D5-BFF9-ED0AE337354A}" type="pres">
      <dgm:prSet presAssocID="{385D63DD-4AF8-430F-8206-4E464D9329E3}" presName="linV" presStyleCnt="0"/>
      <dgm:spPr/>
    </dgm:pt>
    <dgm:pt modelId="{F2D344EF-9DDA-4E60-9927-54299BD2B6FC}" type="pres">
      <dgm:prSet presAssocID="{385D63DD-4AF8-430F-8206-4E464D9329E3}" presName="spVertical1" presStyleCnt="0"/>
      <dgm:spPr/>
    </dgm:pt>
    <dgm:pt modelId="{12D768E6-8764-4439-87A2-3176898F69E0}" type="pres">
      <dgm:prSet presAssocID="{385D63DD-4AF8-430F-8206-4E464D9329E3}" presName="parTx" presStyleLbl="revTx" presStyleIdx="1" presStyleCnt="3" custScaleX="200768">
        <dgm:presLayoutVars>
          <dgm:chMax val="0"/>
          <dgm:chPref val="0"/>
          <dgm:bulletEnabled val="1"/>
        </dgm:presLayoutVars>
      </dgm:prSet>
      <dgm:spPr/>
    </dgm:pt>
    <dgm:pt modelId="{7FE923E6-EB1D-404A-A0E0-E975C3C8D6E2}" type="pres">
      <dgm:prSet presAssocID="{385D63DD-4AF8-430F-8206-4E464D9329E3}" presName="spVertical2" presStyleCnt="0"/>
      <dgm:spPr/>
    </dgm:pt>
    <dgm:pt modelId="{301B5A1E-1170-40FB-9D44-0A66EE095B07}" type="pres">
      <dgm:prSet presAssocID="{385D63DD-4AF8-430F-8206-4E464D9329E3}" presName="spVertical3" presStyleCnt="0"/>
      <dgm:spPr/>
    </dgm:pt>
    <dgm:pt modelId="{35E23797-4864-4876-9BFE-80654AD03CF7}" type="pres">
      <dgm:prSet presAssocID="{0636BD89-AFA5-46A6-AF1C-782FF1FD4AA7}" presName="space" presStyleCnt="0"/>
      <dgm:spPr/>
    </dgm:pt>
    <dgm:pt modelId="{D173E476-225A-46B9-9D8D-B12D5C317B7E}" type="pres">
      <dgm:prSet presAssocID="{F6E17548-C608-4A41-948D-56BCF4945459}" presName="linV" presStyleCnt="0"/>
      <dgm:spPr/>
    </dgm:pt>
    <dgm:pt modelId="{B8F21EC9-9024-40FF-9E53-10B25C1BA985}" type="pres">
      <dgm:prSet presAssocID="{F6E17548-C608-4A41-948D-56BCF4945459}" presName="spVertical1" presStyleCnt="0"/>
      <dgm:spPr/>
    </dgm:pt>
    <dgm:pt modelId="{C9E5BA1B-2BEB-4B6F-BA31-7614C94172D7}" type="pres">
      <dgm:prSet presAssocID="{F6E17548-C608-4A41-948D-56BCF4945459}" presName="parTx" presStyleLbl="revTx" presStyleIdx="2" presStyleCnt="3">
        <dgm:presLayoutVars>
          <dgm:chMax val="0"/>
          <dgm:chPref val="0"/>
          <dgm:bulletEnabled val="1"/>
        </dgm:presLayoutVars>
      </dgm:prSet>
      <dgm:spPr/>
    </dgm:pt>
    <dgm:pt modelId="{4472AEB6-CADC-4C40-86BE-5E6600675156}" type="pres">
      <dgm:prSet presAssocID="{F6E17548-C608-4A41-948D-56BCF4945459}" presName="spVertical2" presStyleCnt="0"/>
      <dgm:spPr/>
    </dgm:pt>
    <dgm:pt modelId="{3B0D0069-78E8-4371-B2AA-19F5BEDC93B6}" type="pres">
      <dgm:prSet presAssocID="{F6E17548-C608-4A41-948D-56BCF4945459}" presName="spVertical3" presStyleCnt="0"/>
      <dgm:spPr/>
    </dgm:pt>
    <dgm:pt modelId="{0CF255E6-93FD-4FC6-AAA3-64F635F8C327}" type="pres">
      <dgm:prSet presAssocID="{1B112CDC-5B70-4A2F-938D-A8CE06AD680C}" presName="padding2" presStyleCnt="0"/>
      <dgm:spPr/>
    </dgm:pt>
    <dgm:pt modelId="{615B99C6-0D36-464F-A834-DA6B8623AFC5}" type="pres">
      <dgm:prSet presAssocID="{1B112CDC-5B70-4A2F-938D-A8CE06AD680C}" presName="negArrow" presStyleCnt="0"/>
      <dgm:spPr/>
    </dgm:pt>
    <dgm:pt modelId="{C5C43A1B-4FB7-496D-8413-42E9DF7CEC60}" type="pres">
      <dgm:prSet presAssocID="{1B112CDC-5B70-4A2F-938D-A8CE06AD680C}" presName="backgroundArrow" presStyleLbl="node1" presStyleIdx="0" presStyleCnt="1" custLinFactNeighborX="237" custLinFactNeighborY="42190"/>
      <dgm:spPr/>
    </dgm:pt>
  </dgm:ptLst>
  <dgm:cxnLst>
    <dgm:cxn modelId="{B1BF5500-F917-4459-8263-DB678759335A}" type="presOf" srcId="{1B112CDC-5B70-4A2F-938D-A8CE06AD680C}" destId="{D913B81D-C44B-437F-887D-DDE6F41CAE8B}" srcOrd="0" destOrd="0" presId="urn:microsoft.com/office/officeart/2005/8/layout/hProcess3"/>
    <dgm:cxn modelId="{D35DFB38-BF0F-4B03-9986-905BF81E179E}" type="presOf" srcId="{385D63DD-4AF8-430F-8206-4E464D9329E3}" destId="{12D768E6-8764-4439-87A2-3176898F69E0}" srcOrd="0" destOrd="0" presId="urn:microsoft.com/office/officeart/2005/8/layout/hProcess3"/>
    <dgm:cxn modelId="{443E3451-FF63-444C-A38C-5326FC9AA33C}" srcId="{1B112CDC-5B70-4A2F-938D-A8CE06AD680C}" destId="{C9F9B886-4D2F-4675-B458-3E38E527BE08}" srcOrd="0" destOrd="0" parTransId="{3D70362C-D13A-475D-A644-70C21726BB7D}" sibTransId="{DCBA2E6B-EDC0-42E0-B324-79B4F045F11C}"/>
    <dgm:cxn modelId="{B9542887-5FFE-45EE-B778-F75FF20F29FF}" type="presOf" srcId="{C9F9B886-4D2F-4675-B458-3E38E527BE08}" destId="{7D1A5111-CE57-489E-B3D1-4857231AD3D6}" srcOrd="0" destOrd="0" presId="urn:microsoft.com/office/officeart/2005/8/layout/hProcess3"/>
    <dgm:cxn modelId="{D37695AB-9BA2-439F-AFF7-BCA9110940B0}" srcId="{1B112CDC-5B70-4A2F-938D-A8CE06AD680C}" destId="{F6E17548-C608-4A41-948D-56BCF4945459}" srcOrd="2" destOrd="0" parTransId="{8061DA24-71E9-4263-AE59-5B099FB2C958}" sibTransId="{E18DF05E-0829-4882-BD34-973FC945512D}"/>
    <dgm:cxn modelId="{7A9344EC-F3A9-4F8E-914D-5ACEB8542842}" srcId="{1B112CDC-5B70-4A2F-938D-A8CE06AD680C}" destId="{385D63DD-4AF8-430F-8206-4E464D9329E3}" srcOrd="1" destOrd="0" parTransId="{5B1B3B9A-EA63-4C35-9CC5-A753981FAC3E}" sibTransId="{0636BD89-AFA5-46A6-AF1C-782FF1FD4AA7}"/>
    <dgm:cxn modelId="{E2DCEFF2-D78E-4191-9103-C70A858F036A}" type="presOf" srcId="{F6E17548-C608-4A41-948D-56BCF4945459}" destId="{C9E5BA1B-2BEB-4B6F-BA31-7614C94172D7}" srcOrd="0" destOrd="0" presId="urn:microsoft.com/office/officeart/2005/8/layout/hProcess3"/>
    <dgm:cxn modelId="{817A3D26-57B7-46DC-96FE-427EF7E6ED6C}" type="presParOf" srcId="{D913B81D-C44B-437F-887D-DDE6F41CAE8B}" destId="{F0703958-099A-4434-916B-193EAAB0B1D7}" srcOrd="0" destOrd="0" presId="urn:microsoft.com/office/officeart/2005/8/layout/hProcess3"/>
    <dgm:cxn modelId="{06F4565E-C805-4F17-B586-0CA760E29EA7}" type="presParOf" srcId="{D913B81D-C44B-437F-887D-DDE6F41CAE8B}" destId="{530BBBD8-CD04-484F-9049-65AA332BF431}" srcOrd="1" destOrd="0" presId="urn:microsoft.com/office/officeart/2005/8/layout/hProcess3"/>
    <dgm:cxn modelId="{90FBF1E7-9971-4D52-A69A-E54E64F8215E}" type="presParOf" srcId="{530BBBD8-CD04-484F-9049-65AA332BF431}" destId="{66D6AE72-3756-4C37-B272-D4927A7DF7FD}" srcOrd="0" destOrd="0" presId="urn:microsoft.com/office/officeart/2005/8/layout/hProcess3"/>
    <dgm:cxn modelId="{08963031-4407-44EF-9CDC-A629A8FE3DC9}" type="presParOf" srcId="{530BBBD8-CD04-484F-9049-65AA332BF431}" destId="{9D09CA85-3E21-4989-BEDA-13598B02B7E8}" srcOrd="1" destOrd="0" presId="urn:microsoft.com/office/officeart/2005/8/layout/hProcess3"/>
    <dgm:cxn modelId="{F7F5D3B9-E8B1-42EC-9EFF-CCCF9BBE9B7B}" type="presParOf" srcId="{9D09CA85-3E21-4989-BEDA-13598B02B7E8}" destId="{CC81F537-817E-4F1E-88A6-7FB9A58CB972}" srcOrd="0" destOrd="0" presId="urn:microsoft.com/office/officeart/2005/8/layout/hProcess3"/>
    <dgm:cxn modelId="{BCCDD7C9-2502-4EA2-B217-33EF1C1CD432}" type="presParOf" srcId="{9D09CA85-3E21-4989-BEDA-13598B02B7E8}" destId="{7D1A5111-CE57-489E-B3D1-4857231AD3D6}" srcOrd="1" destOrd="0" presId="urn:microsoft.com/office/officeart/2005/8/layout/hProcess3"/>
    <dgm:cxn modelId="{A822F027-4DEC-4652-83E5-89FD1026FE0A}" type="presParOf" srcId="{9D09CA85-3E21-4989-BEDA-13598B02B7E8}" destId="{9D48691D-0A2F-4FA7-804D-A733D55AB6D8}" srcOrd="2" destOrd="0" presId="urn:microsoft.com/office/officeart/2005/8/layout/hProcess3"/>
    <dgm:cxn modelId="{C7EB58E4-7259-428F-97AE-6E43E19197A0}" type="presParOf" srcId="{9D09CA85-3E21-4989-BEDA-13598B02B7E8}" destId="{87606CDC-C381-4121-8CB2-DFC6FFEBF810}" srcOrd="3" destOrd="0" presId="urn:microsoft.com/office/officeart/2005/8/layout/hProcess3"/>
    <dgm:cxn modelId="{99A5158F-6470-4E2A-A2A1-DE67D377D2C8}" type="presParOf" srcId="{530BBBD8-CD04-484F-9049-65AA332BF431}" destId="{7D5ACB8A-3812-4901-817D-384327A81A9E}" srcOrd="2" destOrd="0" presId="urn:microsoft.com/office/officeart/2005/8/layout/hProcess3"/>
    <dgm:cxn modelId="{D6C9A146-0F8B-4554-893A-C18836233252}" type="presParOf" srcId="{530BBBD8-CD04-484F-9049-65AA332BF431}" destId="{2CD07639-9761-40D5-BFF9-ED0AE337354A}" srcOrd="3" destOrd="0" presId="urn:microsoft.com/office/officeart/2005/8/layout/hProcess3"/>
    <dgm:cxn modelId="{6A510A81-EF11-431F-B026-9E4CD66F68A8}" type="presParOf" srcId="{2CD07639-9761-40D5-BFF9-ED0AE337354A}" destId="{F2D344EF-9DDA-4E60-9927-54299BD2B6FC}" srcOrd="0" destOrd="0" presId="urn:microsoft.com/office/officeart/2005/8/layout/hProcess3"/>
    <dgm:cxn modelId="{FF344133-F1A3-47A7-8246-4A097E13A31E}" type="presParOf" srcId="{2CD07639-9761-40D5-BFF9-ED0AE337354A}" destId="{12D768E6-8764-4439-87A2-3176898F69E0}" srcOrd="1" destOrd="0" presId="urn:microsoft.com/office/officeart/2005/8/layout/hProcess3"/>
    <dgm:cxn modelId="{8FB9FAE9-5A8D-44B5-93D2-080DE6925F0F}" type="presParOf" srcId="{2CD07639-9761-40D5-BFF9-ED0AE337354A}" destId="{7FE923E6-EB1D-404A-A0E0-E975C3C8D6E2}" srcOrd="2" destOrd="0" presId="urn:microsoft.com/office/officeart/2005/8/layout/hProcess3"/>
    <dgm:cxn modelId="{620C698C-EE01-482F-919C-D351F5CAAA71}" type="presParOf" srcId="{2CD07639-9761-40D5-BFF9-ED0AE337354A}" destId="{301B5A1E-1170-40FB-9D44-0A66EE095B07}" srcOrd="3" destOrd="0" presId="urn:microsoft.com/office/officeart/2005/8/layout/hProcess3"/>
    <dgm:cxn modelId="{40F2DFBE-6B28-41EF-8092-B0F2B4BFF960}" type="presParOf" srcId="{530BBBD8-CD04-484F-9049-65AA332BF431}" destId="{35E23797-4864-4876-9BFE-80654AD03CF7}" srcOrd="4" destOrd="0" presId="urn:microsoft.com/office/officeart/2005/8/layout/hProcess3"/>
    <dgm:cxn modelId="{37CDC497-96FD-4948-9F3D-30F372B9EB46}" type="presParOf" srcId="{530BBBD8-CD04-484F-9049-65AA332BF431}" destId="{D173E476-225A-46B9-9D8D-B12D5C317B7E}" srcOrd="5" destOrd="0" presId="urn:microsoft.com/office/officeart/2005/8/layout/hProcess3"/>
    <dgm:cxn modelId="{514ABE68-3E5F-48B9-95F7-F65B3E673DD5}" type="presParOf" srcId="{D173E476-225A-46B9-9D8D-B12D5C317B7E}" destId="{B8F21EC9-9024-40FF-9E53-10B25C1BA985}" srcOrd="0" destOrd="0" presId="urn:microsoft.com/office/officeart/2005/8/layout/hProcess3"/>
    <dgm:cxn modelId="{E19C11F2-10C6-4F40-BEAA-16CA09972249}" type="presParOf" srcId="{D173E476-225A-46B9-9D8D-B12D5C317B7E}" destId="{C9E5BA1B-2BEB-4B6F-BA31-7614C94172D7}" srcOrd="1" destOrd="0" presId="urn:microsoft.com/office/officeart/2005/8/layout/hProcess3"/>
    <dgm:cxn modelId="{E96A0FF6-C2D3-4DF4-B538-90F288C0EAEC}" type="presParOf" srcId="{D173E476-225A-46B9-9D8D-B12D5C317B7E}" destId="{4472AEB6-CADC-4C40-86BE-5E6600675156}" srcOrd="2" destOrd="0" presId="urn:microsoft.com/office/officeart/2005/8/layout/hProcess3"/>
    <dgm:cxn modelId="{06ED3F7D-4A9F-4610-8B16-848F403C2E25}" type="presParOf" srcId="{D173E476-225A-46B9-9D8D-B12D5C317B7E}" destId="{3B0D0069-78E8-4371-B2AA-19F5BEDC93B6}" srcOrd="3" destOrd="0" presId="urn:microsoft.com/office/officeart/2005/8/layout/hProcess3"/>
    <dgm:cxn modelId="{E6C8CE99-2A8B-4997-9BCA-A4EBCE8276BE}" type="presParOf" srcId="{530BBBD8-CD04-484F-9049-65AA332BF431}" destId="{0CF255E6-93FD-4FC6-AAA3-64F635F8C327}" srcOrd="6" destOrd="0" presId="urn:microsoft.com/office/officeart/2005/8/layout/hProcess3"/>
    <dgm:cxn modelId="{6BA11402-56BE-49E6-B315-50D78F40CD4F}" type="presParOf" srcId="{530BBBD8-CD04-484F-9049-65AA332BF431}" destId="{615B99C6-0D36-464F-A834-DA6B8623AFC5}" srcOrd="7" destOrd="0" presId="urn:microsoft.com/office/officeart/2005/8/layout/hProcess3"/>
    <dgm:cxn modelId="{BAF8ED99-0257-47C5-BAC2-DAF7994F87A0}" type="presParOf" srcId="{530BBBD8-CD04-484F-9049-65AA332BF431}" destId="{C5C43A1B-4FB7-496D-8413-42E9DF7CEC60}" srcOrd="8"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18E2-3F26-447C-A007-9B3BA2235DA3}">
      <dsp:nvSpPr>
        <dsp:cNvPr id="0" name=""/>
        <dsp:cNvSpPr/>
      </dsp:nvSpPr>
      <dsp:spPr>
        <a:xfrm>
          <a:off x="97" y="1040165"/>
          <a:ext cx="2560935" cy="97295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a:t>Connectedness</a:t>
          </a:r>
          <a:endParaRPr lang="fi-FI" sz="1800" b="1" kern="1200" dirty="0"/>
        </a:p>
      </dsp:txBody>
      <dsp:txXfrm>
        <a:off x="486574" y="1040165"/>
        <a:ext cx="1587982" cy="972953"/>
      </dsp:txXfrm>
    </dsp:sp>
    <dsp:sp modelId="{CAA69197-F097-456C-BD40-A0586D6B15B5}">
      <dsp:nvSpPr>
        <dsp:cNvPr id="0" name=""/>
        <dsp:cNvSpPr/>
      </dsp:nvSpPr>
      <dsp:spPr>
        <a:xfrm>
          <a:off x="64373" y="2134737"/>
          <a:ext cx="1945906" cy="21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fi-FI" sz="1600" kern="1200" dirty="0"/>
            <a:t>Peer and </a:t>
          </a:r>
          <a:r>
            <a:rPr lang="fi-FI" sz="1600" kern="1200" dirty="0" err="1"/>
            <a:t>support</a:t>
          </a:r>
          <a:r>
            <a:rPr lang="fi-FI" sz="1600" kern="1200" dirty="0"/>
            <a:t> </a:t>
          </a:r>
          <a:r>
            <a:rPr lang="fi-FI" sz="1600" kern="1200" dirty="0" err="1"/>
            <a:t>groups</a:t>
          </a:r>
          <a:endParaRPr lang="fi-FI" sz="1600" kern="1200" dirty="0"/>
        </a:p>
        <a:p>
          <a:pPr marL="171450" lvl="1" indent="-171450" algn="l" defTabSz="711200">
            <a:lnSpc>
              <a:spcPct val="90000"/>
            </a:lnSpc>
            <a:spcBef>
              <a:spcPct val="0"/>
            </a:spcBef>
            <a:spcAft>
              <a:spcPct val="15000"/>
            </a:spcAft>
            <a:buChar char="•"/>
          </a:pPr>
          <a:r>
            <a:rPr lang="fi-FI" sz="1600" kern="1200" dirty="0" err="1"/>
            <a:t>Relationships</a:t>
          </a:r>
          <a:endParaRPr lang="fi-FI" sz="1600" kern="1200" dirty="0"/>
        </a:p>
        <a:p>
          <a:pPr marL="171450" lvl="1" indent="-171450" algn="l" defTabSz="711200">
            <a:lnSpc>
              <a:spcPct val="90000"/>
            </a:lnSpc>
            <a:spcBef>
              <a:spcPct val="0"/>
            </a:spcBef>
            <a:spcAft>
              <a:spcPct val="15000"/>
            </a:spcAft>
            <a:buChar char="•"/>
          </a:pPr>
          <a:r>
            <a:rPr lang="fi-FI" sz="1600" b="1" kern="1200" dirty="0" err="1"/>
            <a:t>Support</a:t>
          </a:r>
          <a:r>
            <a:rPr lang="fi-FI" sz="1600" b="1" kern="1200" dirty="0"/>
            <a:t> </a:t>
          </a:r>
          <a:r>
            <a:rPr lang="fi-FI" sz="1600" b="1" kern="1200" dirty="0" err="1"/>
            <a:t>from</a:t>
          </a:r>
          <a:r>
            <a:rPr lang="fi-FI" sz="1600" b="1" kern="1200" dirty="0"/>
            <a:t> </a:t>
          </a:r>
          <a:r>
            <a:rPr lang="fi-FI" sz="1600" b="1" kern="1200" dirty="0" err="1"/>
            <a:t>others</a:t>
          </a:r>
          <a:endParaRPr lang="fi-FI" sz="1600" b="1" kern="1200" dirty="0"/>
        </a:p>
        <a:p>
          <a:pPr marL="171450" lvl="1" indent="-171450" algn="l" defTabSz="711200">
            <a:lnSpc>
              <a:spcPct val="90000"/>
            </a:lnSpc>
            <a:spcBef>
              <a:spcPct val="0"/>
            </a:spcBef>
            <a:spcAft>
              <a:spcPct val="15000"/>
            </a:spcAft>
            <a:buChar char="•"/>
          </a:pPr>
          <a:r>
            <a:rPr lang="fi-FI" sz="1600" kern="1200" dirty="0" err="1"/>
            <a:t>Being</a:t>
          </a:r>
          <a:r>
            <a:rPr lang="fi-FI" sz="1600" kern="1200" dirty="0"/>
            <a:t> </a:t>
          </a:r>
          <a:r>
            <a:rPr lang="fi-FI" sz="1600" kern="1200" dirty="0" err="1"/>
            <a:t>part</a:t>
          </a:r>
          <a:r>
            <a:rPr lang="fi-FI" sz="1600" kern="1200" dirty="0"/>
            <a:t> of </a:t>
          </a:r>
          <a:r>
            <a:rPr lang="fi-FI" sz="1600" kern="1200" dirty="0" err="1"/>
            <a:t>the</a:t>
          </a:r>
          <a:r>
            <a:rPr lang="fi-FI" sz="1600" kern="1200" dirty="0"/>
            <a:t> </a:t>
          </a:r>
          <a:r>
            <a:rPr lang="fi-FI" sz="1600" kern="1200" dirty="0" err="1"/>
            <a:t>community</a:t>
          </a:r>
          <a:endParaRPr lang="fi-FI" sz="1600" kern="1200" dirty="0"/>
        </a:p>
      </dsp:txBody>
      <dsp:txXfrm>
        <a:off x="64373" y="2134737"/>
        <a:ext cx="1945906" cy="2167875"/>
      </dsp:txXfrm>
    </dsp:sp>
    <dsp:sp modelId="{DD41046E-6F57-4140-B2B6-6B7FFEF1A15F}">
      <dsp:nvSpPr>
        <dsp:cNvPr id="0" name=""/>
        <dsp:cNvSpPr/>
      </dsp:nvSpPr>
      <dsp:spPr>
        <a:xfrm>
          <a:off x="2345032" y="1040165"/>
          <a:ext cx="2432383" cy="97295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dirty="0"/>
            <a:t>Hope and </a:t>
          </a:r>
          <a:r>
            <a:rPr lang="fi-FI" sz="1800" b="1" kern="1200" dirty="0" err="1"/>
            <a:t>optimism</a:t>
          </a:r>
          <a:r>
            <a:rPr lang="fi-FI" sz="1800" b="1" kern="1200" dirty="0"/>
            <a:t> </a:t>
          </a:r>
          <a:r>
            <a:rPr lang="fi-FI" sz="1800" b="1" kern="1200" dirty="0" err="1"/>
            <a:t>about</a:t>
          </a:r>
          <a:r>
            <a:rPr lang="fi-FI" sz="1800" b="1" kern="1200" dirty="0"/>
            <a:t> </a:t>
          </a:r>
          <a:r>
            <a:rPr lang="fi-FI" sz="1800" b="1" kern="1200" dirty="0" err="1"/>
            <a:t>the</a:t>
          </a:r>
          <a:r>
            <a:rPr lang="fi-FI" sz="1800" b="1" kern="1200" dirty="0"/>
            <a:t> </a:t>
          </a:r>
          <a:r>
            <a:rPr lang="fi-FI" sz="1800" b="1" kern="1200" dirty="0" err="1"/>
            <a:t>future</a:t>
          </a:r>
          <a:endParaRPr lang="fi-FI" sz="1800" b="1" kern="1200" dirty="0"/>
        </a:p>
      </dsp:txBody>
      <dsp:txXfrm>
        <a:off x="2831509" y="1040165"/>
        <a:ext cx="1459430" cy="972953"/>
      </dsp:txXfrm>
    </dsp:sp>
    <dsp:sp modelId="{721AD88B-C362-4C65-8FC6-C16B668B221F}">
      <dsp:nvSpPr>
        <dsp:cNvPr id="0" name=""/>
        <dsp:cNvSpPr/>
      </dsp:nvSpPr>
      <dsp:spPr>
        <a:xfrm>
          <a:off x="2345032" y="2134737"/>
          <a:ext cx="1945906" cy="21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fi-FI" sz="1600" b="1" kern="1200" dirty="0" err="1"/>
            <a:t>Belief</a:t>
          </a:r>
          <a:r>
            <a:rPr lang="fi-FI" sz="1600" b="1" kern="1200" dirty="0"/>
            <a:t> in </a:t>
          </a:r>
          <a:r>
            <a:rPr lang="fi-FI" sz="1600" b="1" kern="1200" dirty="0" err="1"/>
            <a:t>possibility</a:t>
          </a:r>
          <a:r>
            <a:rPr lang="fi-FI" sz="1600" b="1" kern="1200" dirty="0"/>
            <a:t> of </a:t>
          </a:r>
          <a:r>
            <a:rPr lang="fi-FI" sz="1600" b="1" kern="1200" dirty="0" err="1"/>
            <a:t>recovery</a:t>
          </a:r>
          <a:endParaRPr lang="fi-FI" sz="1600" b="1" kern="1200" dirty="0"/>
        </a:p>
        <a:p>
          <a:pPr marL="171450" lvl="1" indent="-171450" algn="l" defTabSz="711200">
            <a:lnSpc>
              <a:spcPct val="90000"/>
            </a:lnSpc>
            <a:spcBef>
              <a:spcPct val="0"/>
            </a:spcBef>
            <a:spcAft>
              <a:spcPct val="15000"/>
            </a:spcAft>
            <a:buChar char="•"/>
          </a:pPr>
          <a:r>
            <a:rPr lang="fi-FI" sz="1600" kern="1200" dirty="0" err="1"/>
            <a:t>Motivation</a:t>
          </a:r>
          <a:r>
            <a:rPr lang="fi-FI" sz="1600" kern="1200" dirty="0"/>
            <a:t> to </a:t>
          </a:r>
          <a:r>
            <a:rPr lang="fi-FI" sz="1600" kern="1200" dirty="0" err="1"/>
            <a:t>change</a:t>
          </a:r>
          <a:endParaRPr lang="fi-FI" sz="1600" kern="1200" dirty="0"/>
        </a:p>
        <a:p>
          <a:pPr marL="171450" lvl="1" indent="-171450" algn="l" defTabSz="711200">
            <a:lnSpc>
              <a:spcPct val="90000"/>
            </a:lnSpc>
            <a:spcBef>
              <a:spcPct val="0"/>
            </a:spcBef>
            <a:spcAft>
              <a:spcPct val="15000"/>
            </a:spcAft>
            <a:buChar char="•"/>
          </a:pPr>
          <a:r>
            <a:rPr lang="fi-FI" sz="1600" kern="1200" dirty="0"/>
            <a:t>Hope-</a:t>
          </a:r>
          <a:r>
            <a:rPr lang="fi-FI" sz="1600" kern="1200" dirty="0" err="1"/>
            <a:t>inspiring</a:t>
          </a:r>
          <a:r>
            <a:rPr lang="fi-FI" sz="1600" kern="1200" dirty="0"/>
            <a:t> </a:t>
          </a:r>
          <a:r>
            <a:rPr lang="fi-FI" sz="1600" kern="1200" dirty="0" err="1"/>
            <a:t>relationships</a:t>
          </a:r>
          <a:endParaRPr lang="fi-FI" sz="1600" kern="1200" dirty="0"/>
        </a:p>
        <a:p>
          <a:pPr marL="171450" lvl="1" indent="-171450" algn="l" defTabSz="711200">
            <a:lnSpc>
              <a:spcPct val="90000"/>
            </a:lnSpc>
            <a:spcBef>
              <a:spcPct val="0"/>
            </a:spcBef>
            <a:spcAft>
              <a:spcPct val="15000"/>
            </a:spcAft>
            <a:buChar char="•"/>
          </a:pPr>
          <a:r>
            <a:rPr lang="fi-FI" sz="1600" kern="1200" dirty="0" err="1"/>
            <a:t>Positive</a:t>
          </a:r>
          <a:r>
            <a:rPr lang="fi-FI" sz="1600" kern="1200" dirty="0"/>
            <a:t> </a:t>
          </a:r>
          <a:r>
            <a:rPr lang="fi-FI" sz="1600" kern="1200" dirty="0" err="1"/>
            <a:t>thinking</a:t>
          </a:r>
          <a:r>
            <a:rPr lang="fi-FI" sz="1600" kern="1200" dirty="0"/>
            <a:t> and </a:t>
          </a:r>
          <a:r>
            <a:rPr lang="fi-FI" sz="1600" kern="1200" dirty="0" err="1"/>
            <a:t>valueing</a:t>
          </a:r>
          <a:r>
            <a:rPr lang="fi-FI" sz="1600" kern="1200" dirty="0"/>
            <a:t> </a:t>
          </a:r>
          <a:r>
            <a:rPr lang="fi-FI" sz="1600" kern="1200" dirty="0" err="1"/>
            <a:t>success</a:t>
          </a:r>
          <a:endParaRPr lang="fi-FI" sz="1600" kern="1200" dirty="0"/>
        </a:p>
        <a:p>
          <a:pPr marL="171450" lvl="1" indent="-171450" algn="l" defTabSz="711200">
            <a:lnSpc>
              <a:spcPct val="90000"/>
            </a:lnSpc>
            <a:spcBef>
              <a:spcPct val="0"/>
            </a:spcBef>
            <a:spcAft>
              <a:spcPct val="15000"/>
            </a:spcAft>
            <a:buChar char="•"/>
          </a:pPr>
          <a:r>
            <a:rPr lang="fi-FI" sz="1600" kern="1200" dirty="0" err="1"/>
            <a:t>Having</a:t>
          </a:r>
          <a:r>
            <a:rPr lang="fi-FI" sz="1600" kern="1200" dirty="0"/>
            <a:t> </a:t>
          </a:r>
          <a:r>
            <a:rPr lang="fi-FI" sz="1600" kern="1200" dirty="0" err="1"/>
            <a:t>dreams</a:t>
          </a:r>
          <a:r>
            <a:rPr lang="fi-FI" sz="1600" kern="1200" dirty="0"/>
            <a:t> and </a:t>
          </a:r>
          <a:r>
            <a:rPr lang="fi-FI" sz="1600" kern="1200" dirty="0" err="1"/>
            <a:t>aspirations</a:t>
          </a:r>
          <a:endParaRPr lang="fi-FI" sz="1600" kern="1200" dirty="0"/>
        </a:p>
      </dsp:txBody>
      <dsp:txXfrm>
        <a:off x="2345032" y="2134737"/>
        <a:ext cx="1945906" cy="2167875"/>
      </dsp:txXfrm>
    </dsp:sp>
    <dsp:sp modelId="{F51C693B-346D-4E5B-AD56-68B6B0933A70}">
      <dsp:nvSpPr>
        <dsp:cNvPr id="0" name=""/>
        <dsp:cNvSpPr/>
      </dsp:nvSpPr>
      <dsp:spPr>
        <a:xfrm>
          <a:off x="4561416" y="1040165"/>
          <a:ext cx="2432383" cy="97295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dirty="0"/>
            <a:t>Identity</a:t>
          </a:r>
        </a:p>
      </dsp:txBody>
      <dsp:txXfrm>
        <a:off x="5047893" y="1040165"/>
        <a:ext cx="1459430" cy="972953"/>
      </dsp:txXfrm>
    </dsp:sp>
    <dsp:sp modelId="{525C8483-6B27-4117-BC5E-A989995B16B9}">
      <dsp:nvSpPr>
        <dsp:cNvPr id="0" name=""/>
        <dsp:cNvSpPr/>
      </dsp:nvSpPr>
      <dsp:spPr>
        <a:xfrm>
          <a:off x="4561416" y="2134737"/>
          <a:ext cx="1945906" cy="21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fi-FI" sz="1600" kern="1200" dirty="0" err="1"/>
            <a:t>Dimensions</a:t>
          </a:r>
          <a:r>
            <a:rPr lang="fi-FI" sz="1600" kern="1200" dirty="0"/>
            <a:t> of Identity</a:t>
          </a:r>
        </a:p>
        <a:p>
          <a:pPr marL="171450" lvl="1" indent="-171450" algn="l" defTabSz="711200">
            <a:lnSpc>
              <a:spcPct val="90000"/>
            </a:lnSpc>
            <a:spcBef>
              <a:spcPct val="0"/>
            </a:spcBef>
            <a:spcAft>
              <a:spcPct val="15000"/>
            </a:spcAft>
            <a:buChar char="•"/>
          </a:pPr>
          <a:r>
            <a:rPr lang="fi-FI" sz="1600" b="1" kern="1200" dirty="0" err="1"/>
            <a:t>Rebuilding</a:t>
          </a:r>
          <a:r>
            <a:rPr lang="fi-FI" sz="1600" b="1" kern="1200" dirty="0"/>
            <a:t> </a:t>
          </a:r>
          <a:r>
            <a:rPr lang="fi-FI" sz="1600" b="1" kern="1200" dirty="0" err="1"/>
            <a:t>positive</a:t>
          </a:r>
          <a:r>
            <a:rPr lang="fi-FI" sz="1600" b="1" kern="1200" dirty="0"/>
            <a:t> </a:t>
          </a:r>
          <a:r>
            <a:rPr lang="fi-FI" sz="1600" b="1" kern="1200" dirty="0" err="1"/>
            <a:t>sense</a:t>
          </a:r>
          <a:r>
            <a:rPr lang="fi-FI" sz="1600" b="1" kern="1200" dirty="0"/>
            <a:t> of </a:t>
          </a:r>
          <a:r>
            <a:rPr lang="fi-FI" sz="1600" b="1" kern="1200" dirty="0" err="1"/>
            <a:t>identity</a:t>
          </a:r>
          <a:endParaRPr lang="fi-FI" sz="1600" b="1" kern="1200" dirty="0"/>
        </a:p>
        <a:p>
          <a:pPr marL="171450" lvl="1" indent="-171450" algn="l" defTabSz="711200">
            <a:lnSpc>
              <a:spcPct val="90000"/>
            </a:lnSpc>
            <a:spcBef>
              <a:spcPct val="0"/>
            </a:spcBef>
            <a:spcAft>
              <a:spcPct val="15000"/>
            </a:spcAft>
            <a:buChar char="•"/>
          </a:pPr>
          <a:r>
            <a:rPr lang="fi-FI" sz="1600" kern="1200" dirty="0" err="1"/>
            <a:t>Overcoming</a:t>
          </a:r>
          <a:r>
            <a:rPr lang="fi-FI" sz="1600" kern="1200" dirty="0"/>
            <a:t> stigma</a:t>
          </a:r>
        </a:p>
      </dsp:txBody>
      <dsp:txXfrm>
        <a:off x="4561416" y="2134737"/>
        <a:ext cx="1945906" cy="2167875"/>
      </dsp:txXfrm>
    </dsp:sp>
    <dsp:sp modelId="{97BAB2BF-7D81-4674-9AE0-B0C6E7EB3B01}">
      <dsp:nvSpPr>
        <dsp:cNvPr id="0" name=""/>
        <dsp:cNvSpPr/>
      </dsp:nvSpPr>
      <dsp:spPr>
        <a:xfrm>
          <a:off x="6777799" y="1040165"/>
          <a:ext cx="2432383" cy="97295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i="0" kern="1200" dirty="0" err="1"/>
            <a:t>Meaning</a:t>
          </a:r>
          <a:r>
            <a:rPr lang="fi-FI" sz="1800" b="1" i="0" kern="1200" dirty="0"/>
            <a:t> in life</a:t>
          </a:r>
        </a:p>
      </dsp:txBody>
      <dsp:txXfrm>
        <a:off x="7264276" y="1040165"/>
        <a:ext cx="1459430" cy="972953"/>
      </dsp:txXfrm>
    </dsp:sp>
    <dsp:sp modelId="{4B80F278-FE07-4E9A-9187-37F3D7DBAF9E}">
      <dsp:nvSpPr>
        <dsp:cNvPr id="0" name=""/>
        <dsp:cNvSpPr/>
      </dsp:nvSpPr>
      <dsp:spPr>
        <a:xfrm>
          <a:off x="6777799" y="2134737"/>
          <a:ext cx="1945906" cy="21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fi-FI" sz="1600" kern="1200" dirty="0" err="1"/>
            <a:t>Meaning</a:t>
          </a:r>
          <a:r>
            <a:rPr lang="fi-FI" sz="1600" kern="1200" dirty="0"/>
            <a:t> of </a:t>
          </a:r>
          <a:r>
            <a:rPr lang="fi-FI" sz="1600" kern="1200" dirty="0" err="1"/>
            <a:t>mental</a:t>
          </a:r>
          <a:r>
            <a:rPr lang="fi-FI" sz="1600" kern="1200" dirty="0"/>
            <a:t> </a:t>
          </a:r>
          <a:r>
            <a:rPr lang="fi-FI" sz="1600" kern="1200" dirty="0" err="1"/>
            <a:t>health</a:t>
          </a:r>
          <a:r>
            <a:rPr lang="fi-FI" sz="1600" kern="1200" dirty="0"/>
            <a:t> </a:t>
          </a:r>
          <a:r>
            <a:rPr lang="fi-FI" sz="1600" kern="1200"/>
            <a:t>experiences</a:t>
          </a:r>
          <a:endParaRPr lang="fi-FI" sz="1600" kern="1200" dirty="0"/>
        </a:p>
        <a:p>
          <a:pPr marL="171450" lvl="1" indent="-171450" algn="l" defTabSz="711200">
            <a:lnSpc>
              <a:spcPct val="90000"/>
            </a:lnSpc>
            <a:spcBef>
              <a:spcPct val="0"/>
            </a:spcBef>
            <a:spcAft>
              <a:spcPct val="15000"/>
            </a:spcAft>
            <a:buChar char="•"/>
          </a:pPr>
          <a:r>
            <a:rPr lang="fi-FI" sz="1600" kern="1200" dirty="0" err="1"/>
            <a:t>Spirituality</a:t>
          </a:r>
          <a:endParaRPr lang="fi-FI" sz="1600" kern="1200" dirty="0"/>
        </a:p>
        <a:p>
          <a:pPr marL="171450" lvl="1" indent="-171450" algn="l" defTabSz="711200">
            <a:lnSpc>
              <a:spcPct val="90000"/>
            </a:lnSpc>
            <a:spcBef>
              <a:spcPct val="0"/>
            </a:spcBef>
            <a:spcAft>
              <a:spcPct val="15000"/>
            </a:spcAft>
            <a:buChar char="•"/>
          </a:pPr>
          <a:r>
            <a:rPr lang="fi-FI" sz="1600" kern="1200" dirty="0" err="1"/>
            <a:t>Quality</a:t>
          </a:r>
          <a:r>
            <a:rPr lang="fi-FI" sz="1600" kern="1200" dirty="0"/>
            <a:t> of Life</a:t>
          </a:r>
        </a:p>
        <a:p>
          <a:pPr marL="171450" lvl="1" indent="-171450" algn="l" defTabSz="711200">
            <a:lnSpc>
              <a:spcPct val="90000"/>
            </a:lnSpc>
            <a:spcBef>
              <a:spcPct val="0"/>
            </a:spcBef>
            <a:spcAft>
              <a:spcPct val="15000"/>
            </a:spcAft>
            <a:buChar char="•"/>
          </a:pPr>
          <a:r>
            <a:rPr lang="fi-FI" sz="1600" kern="1200" dirty="0" err="1"/>
            <a:t>Meaningful</a:t>
          </a:r>
          <a:r>
            <a:rPr lang="fi-FI" sz="1600" kern="1200" dirty="0"/>
            <a:t> life, </a:t>
          </a:r>
          <a:r>
            <a:rPr lang="fi-FI" sz="1600" kern="1200" dirty="0" err="1"/>
            <a:t>social</a:t>
          </a:r>
          <a:r>
            <a:rPr lang="fi-FI" sz="1600" kern="1200" dirty="0"/>
            <a:t> </a:t>
          </a:r>
          <a:r>
            <a:rPr lang="fi-FI" sz="1600" kern="1200" dirty="0" err="1"/>
            <a:t>roles</a:t>
          </a:r>
          <a:r>
            <a:rPr lang="fi-FI" sz="1600" kern="1200" dirty="0"/>
            <a:t> and </a:t>
          </a:r>
          <a:r>
            <a:rPr lang="fi-FI" sz="1600" kern="1200" dirty="0" err="1"/>
            <a:t>social</a:t>
          </a:r>
          <a:r>
            <a:rPr lang="fi-FI" sz="1600" kern="1200" dirty="0"/>
            <a:t> </a:t>
          </a:r>
          <a:r>
            <a:rPr lang="fi-FI" sz="1600" kern="1200" dirty="0" err="1"/>
            <a:t>goals</a:t>
          </a:r>
          <a:endParaRPr lang="fi-FI" sz="1600" kern="1200" dirty="0"/>
        </a:p>
        <a:p>
          <a:pPr marL="171450" lvl="1" indent="-171450" algn="l" defTabSz="711200">
            <a:lnSpc>
              <a:spcPct val="90000"/>
            </a:lnSpc>
            <a:spcBef>
              <a:spcPct val="0"/>
            </a:spcBef>
            <a:spcAft>
              <a:spcPct val="15000"/>
            </a:spcAft>
            <a:buChar char="•"/>
          </a:pPr>
          <a:r>
            <a:rPr lang="fi-FI" sz="1600" b="1" kern="1200" dirty="0" err="1"/>
            <a:t>Rebuilding</a:t>
          </a:r>
          <a:r>
            <a:rPr lang="fi-FI" sz="1600" b="1" kern="1200" dirty="0"/>
            <a:t> life</a:t>
          </a:r>
        </a:p>
      </dsp:txBody>
      <dsp:txXfrm>
        <a:off x="6777799" y="2134737"/>
        <a:ext cx="1945906" cy="2167875"/>
      </dsp:txXfrm>
    </dsp:sp>
    <dsp:sp modelId="{39AD71C9-E0B1-4CCE-A411-781CCF0F6120}">
      <dsp:nvSpPr>
        <dsp:cNvPr id="0" name=""/>
        <dsp:cNvSpPr/>
      </dsp:nvSpPr>
      <dsp:spPr>
        <a:xfrm>
          <a:off x="8994183" y="1040165"/>
          <a:ext cx="2658400" cy="972953"/>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dirty="0"/>
            <a:t>Empowerment</a:t>
          </a:r>
        </a:p>
      </dsp:txBody>
      <dsp:txXfrm>
        <a:off x="9480660" y="1040165"/>
        <a:ext cx="1685447" cy="972953"/>
      </dsp:txXfrm>
    </dsp:sp>
    <dsp:sp modelId="{95E967E5-471D-46FC-93D7-FCE0D766D886}">
      <dsp:nvSpPr>
        <dsp:cNvPr id="0" name=""/>
        <dsp:cNvSpPr/>
      </dsp:nvSpPr>
      <dsp:spPr>
        <a:xfrm>
          <a:off x="9107192" y="2134737"/>
          <a:ext cx="1945906" cy="21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fi-FI" sz="1600" kern="1200" dirty="0"/>
            <a:t>Personal </a:t>
          </a:r>
          <a:r>
            <a:rPr lang="fi-FI" sz="1600" kern="1200" dirty="0" err="1"/>
            <a:t>responsibility</a:t>
          </a:r>
          <a:endParaRPr lang="fi-FI" sz="1600" kern="1200" dirty="0"/>
        </a:p>
        <a:p>
          <a:pPr marL="171450" lvl="1" indent="-171450" algn="l" defTabSz="711200">
            <a:lnSpc>
              <a:spcPct val="90000"/>
            </a:lnSpc>
            <a:spcBef>
              <a:spcPct val="0"/>
            </a:spcBef>
            <a:spcAft>
              <a:spcPct val="15000"/>
            </a:spcAft>
            <a:buChar char="•"/>
          </a:pPr>
          <a:r>
            <a:rPr lang="fi-FI" sz="1600" kern="1200" dirty="0"/>
            <a:t>Control </a:t>
          </a:r>
          <a:r>
            <a:rPr lang="fi-FI" sz="1600" kern="1200" dirty="0" err="1"/>
            <a:t>over</a:t>
          </a:r>
          <a:r>
            <a:rPr lang="fi-FI" sz="1600" kern="1200" dirty="0"/>
            <a:t> life</a:t>
          </a:r>
        </a:p>
        <a:p>
          <a:pPr marL="171450" lvl="1" indent="-171450" algn="l" defTabSz="711200">
            <a:lnSpc>
              <a:spcPct val="90000"/>
            </a:lnSpc>
            <a:spcBef>
              <a:spcPct val="0"/>
            </a:spcBef>
            <a:spcAft>
              <a:spcPct val="15000"/>
            </a:spcAft>
            <a:buChar char="•"/>
          </a:pPr>
          <a:r>
            <a:rPr lang="fi-FI" sz="1600" b="1" kern="1200" dirty="0" err="1"/>
            <a:t>Focusing</a:t>
          </a:r>
          <a:r>
            <a:rPr lang="fi-FI" sz="1600" b="1" kern="1200" dirty="0"/>
            <a:t> </a:t>
          </a:r>
          <a:r>
            <a:rPr lang="fi-FI" sz="1600" b="1" kern="1200" dirty="0" err="1"/>
            <a:t>upon</a:t>
          </a:r>
          <a:r>
            <a:rPr lang="fi-FI" sz="1600" b="1" kern="1200" dirty="0"/>
            <a:t> </a:t>
          </a:r>
          <a:r>
            <a:rPr lang="fi-FI" sz="1600" b="1" kern="1200" dirty="0" err="1"/>
            <a:t>strenghts</a:t>
          </a:r>
          <a:endParaRPr lang="fi-FI" sz="1600" b="1" kern="1200" dirty="0"/>
        </a:p>
      </dsp:txBody>
      <dsp:txXfrm>
        <a:off x="9107192" y="2134737"/>
        <a:ext cx="1945906" cy="2167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43A1B-4FB7-496D-8413-42E9DF7CEC60}">
      <dsp:nvSpPr>
        <dsp:cNvPr id="0" name=""/>
        <dsp:cNvSpPr/>
      </dsp:nvSpPr>
      <dsp:spPr>
        <a:xfrm>
          <a:off x="0" y="29562"/>
          <a:ext cx="11243568" cy="1296000"/>
        </a:xfrm>
        <a:prstGeom prst="right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E5BA1B-2BEB-4B6F-BA31-7614C94172D7}">
      <dsp:nvSpPr>
        <dsp:cNvPr id="0" name=""/>
        <dsp:cNvSpPr/>
      </dsp:nvSpPr>
      <dsp:spPr>
        <a:xfrm>
          <a:off x="8642052" y="338781"/>
          <a:ext cx="2270124"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endParaRPr lang="fi-FI" sz="1800" kern="1200" dirty="0"/>
        </a:p>
      </dsp:txBody>
      <dsp:txXfrm>
        <a:off x="8642052" y="338781"/>
        <a:ext cx="2270124" cy="648000"/>
      </dsp:txXfrm>
    </dsp:sp>
    <dsp:sp modelId="{12D768E6-8764-4439-87A2-3176898F69E0}">
      <dsp:nvSpPr>
        <dsp:cNvPr id="0" name=""/>
        <dsp:cNvSpPr/>
      </dsp:nvSpPr>
      <dsp:spPr>
        <a:xfrm>
          <a:off x="3630343" y="338781"/>
          <a:ext cx="4557683"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fi-FI" sz="1600" b="1" kern="1200" dirty="0"/>
            <a:t>RECOVERY</a:t>
          </a:r>
        </a:p>
      </dsp:txBody>
      <dsp:txXfrm>
        <a:off x="3630343" y="338781"/>
        <a:ext cx="4557683" cy="648000"/>
      </dsp:txXfrm>
    </dsp:sp>
    <dsp:sp modelId="{7D1A5111-CE57-489E-B3D1-4857231AD3D6}">
      <dsp:nvSpPr>
        <dsp:cNvPr id="0" name=""/>
        <dsp:cNvSpPr/>
      </dsp:nvSpPr>
      <dsp:spPr>
        <a:xfrm>
          <a:off x="906194" y="338781"/>
          <a:ext cx="2270124"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endParaRPr lang="fi-FI" sz="1800" kern="1200" dirty="0"/>
        </a:p>
      </dsp:txBody>
      <dsp:txXfrm>
        <a:off x="906194" y="338781"/>
        <a:ext cx="2270124"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9D1E5-B5D2-478F-B05C-665D8895EB6F}" type="datetimeFigureOut">
              <a:rPr lang="fi-FI" smtClean="0"/>
              <a:t>17.4.2023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510BB-993C-4660-A08F-8D3C25B3FF1F}" type="slidenum">
              <a:rPr lang="fi-FI" smtClean="0"/>
              <a:t>‹#›</a:t>
            </a:fld>
            <a:endParaRPr lang="fi-FI"/>
          </a:p>
        </p:txBody>
      </p:sp>
    </p:spTree>
    <p:extLst>
      <p:ext uri="{BB962C8B-B14F-4D97-AF65-F5344CB8AC3E}">
        <p14:creationId xmlns:p14="http://schemas.microsoft.com/office/powerpoint/2010/main" val="166629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B8EAA3-D9FD-43A5-926D-F0A1DB323F2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52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E1BFB8-28E9-4A67-BC5D-DA39E0AA033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412379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E1BFB8-28E9-4A67-BC5D-DA39E0AA033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227555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E1BFB8-28E9-4A67-BC5D-DA39E0AA033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370371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8_Tekstidia: tyhjä">
    <p:spTree>
      <p:nvGrpSpPr>
        <p:cNvPr id="1" name=""/>
        <p:cNvGrpSpPr/>
        <p:nvPr/>
      </p:nvGrpSpPr>
      <p:grpSpPr>
        <a:xfrm>
          <a:off x="0" y="0"/>
          <a:ext cx="0" cy="0"/>
          <a:chOff x="0" y="0"/>
          <a:chExt cx="0" cy="0"/>
        </a:xfrm>
      </p:grpSpPr>
      <p:sp>
        <p:nvSpPr>
          <p:cNvPr id="112" name="Dian numero"/>
          <p:cNvSpPr txBox="1">
            <a:spLocks noGrp="1"/>
          </p:cNvSpPr>
          <p:nvPr>
            <p:ph type="sldNum" sz="quarter" idx="2"/>
          </p:nvPr>
        </p:nvSpPr>
        <p:spPr>
          <a:xfrm>
            <a:off x="252183" y="6375827"/>
            <a:ext cx="327204" cy="226986"/>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19730439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Otsikko ja sisältö_kuva">
    <p:spTree>
      <p:nvGrpSpPr>
        <p:cNvPr id="1" name=""/>
        <p:cNvGrpSpPr/>
        <p:nvPr/>
      </p:nvGrpSpPr>
      <p:grpSpPr>
        <a:xfrm>
          <a:off x="0" y="0"/>
          <a:ext cx="0" cy="0"/>
          <a:chOff x="0" y="0"/>
          <a:chExt cx="0" cy="0"/>
        </a:xfrm>
      </p:grpSpPr>
      <p:sp>
        <p:nvSpPr>
          <p:cNvPr id="12" name="Kuvan paikkamerkki 2"/>
          <p:cNvSpPr>
            <a:spLocks noGrp="1"/>
          </p:cNvSpPr>
          <p:nvPr>
            <p:ph type="pic" idx="13"/>
          </p:nvPr>
        </p:nvSpPr>
        <p:spPr>
          <a:xfrm>
            <a:off x="288000" y="2109788"/>
            <a:ext cx="11616000" cy="4536000"/>
          </a:xfrm>
        </p:spPr>
        <p:txBody>
          <a:bodyPr/>
          <a:lstStyle>
            <a:lvl1pPr marL="0" indent="0">
              <a:buNone/>
              <a:defRPr sz="2683"/>
            </a:lvl1pPr>
            <a:lvl2pPr marL="383362" indent="0">
              <a:buNone/>
              <a:defRPr sz="2348"/>
            </a:lvl2pPr>
            <a:lvl3pPr marL="766724" indent="0">
              <a:buNone/>
              <a:defRPr sz="2012"/>
            </a:lvl3pPr>
            <a:lvl4pPr marL="1150087" indent="0">
              <a:buNone/>
              <a:defRPr sz="1677"/>
            </a:lvl4pPr>
            <a:lvl5pPr marL="1533449" indent="0">
              <a:buNone/>
              <a:defRPr sz="1677"/>
            </a:lvl5pPr>
            <a:lvl6pPr marL="1916811" indent="0">
              <a:buNone/>
              <a:defRPr sz="1677"/>
            </a:lvl6pPr>
            <a:lvl7pPr marL="2300173" indent="0">
              <a:buNone/>
              <a:defRPr sz="1677"/>
            </a:lvl7pPr>
            <a:lvl8pPr marL="2683535" indent="0">
              <a:buNone/>
              <a:defRPr sz="1677"/>
            </a:lvl8pPr>
            <a:lvl9pPr marL="3066898" indent="0">
              <a:buNone/>
              <a:defRPr sz="1677"/>
            </a:lvl9pPr>
          </a:lstStyle>
          <a:p>
            <a:r>
              <a:rPr lang="fi-FI" dirty="0"/>
              <a:t>Lisää kuva napsauttamalla kuvaketta</a:t>
            </a:r>
          </a:p>
        </p:txBody>
      </p:sp>
      <p:sp>
        <p:nvSpPr>
          <p:cNvPr id="2" name="Otsikko 1"/>
          <p:cNvSpPr>
            <a:spLocks noGrp="1"/>
          </p:cNvSpPr>
          <p:nvPr>
            <p:ph type="title"/>
          </p:nvPr>
        </p:nvSpPr>
        <p:spPr>
          <a:xfrm>
            <a:off x="601133" y="941480"/>
            <a:ext cx="8534400" cy="1161958"/>
          </a:xfrm>
        </p:spPr>
        <p:txBody>
          <a:bodyPr/>
          <a:lstStyle>
            <a:lvl1pPr>
              <a:defRPr sz="2683"/>
            </a:lvl1pPr>
          </a:lstStyle>
          <a:p>
            <a:r>
              <a:rPr lang="fi-FI"/>
              <a:t>Muokkaa perustyyl. napsautt.</a:t>
            </a:r>
            <a:endParaRPr lang="fi-FI" dirty="0"/>
          </a:p>
        </p:txBody>
      </p:sp>
      <p:sp>
        <p:nvSpPr>
          <p:cNvPr id="3" name="Tekstin paikkamerkki 2"/>
          <p:cNvSpPr>
            <a:spLocks noGrp="1"/>
          </p:cNvSpPr>
          <p:nvPr>
            <p:ph type="body" idx="1"/>
          </p:nvPr>
        </p:nvSpPr>
        <p:spPr>
          <a:xfrm>
            <a:off x="601134" y="414085"/>
            <a:ext cx="7614668" cy="517252"/>
          </a:xfrm>
        </p:spPr>
        <p:txBody>
          <a:bodyPr anchor="t" anchorCtr="0"/>
          <a:lstStyle>
            <a:lvl1pPr marL="0" indent="0">
              <a:buNone/>
              <a:defRPr sz="1677" b="1"/>
            </a:lvl1pPr>
            <a:lvl2pPr marL="383362" indent="0">
              <a:buNone/>
              <a:defRPr sz="1677" b="1"/>
            </a:lvl2pPr>
            <a:lvl3pPr marL="766724" indent="0">
              <a:buNone/>
              <a:defRPr sz="1509" b="1"/>
            </a:lvl3pPr>
            <a:lvl4pPr marL="1150087" indent="0">
              <a:buNone/>
              <a:defRPr sz="1342" b="1"/>
            </a:lvl4pPr>
            <a:lvl5pPr marL="1533449" indent="0">
              <a:buNone/>
              <a:defRPr sz="1342" b="1"/>
            </a:lvl5pPr>
            <a:lvl6pPr marL="1916811" indent="0">
              <a:buNone/>
              <a:defRPr sz="1342" b="1"/>
            </a:lvl6pPr>
            <a:lvl7pPr marL="2300173" indent="0">
              <a:buNone/>
              <a:defRPr sz="1342" b="1"/>
            </a:lvl7pPr>
            <a:lvl8pPr marL="2683535" indent="0">
              <a:buNone/>
              <a:defRPr sz="1342" b="1"/>
            </a:lvl8pPr>
            <a:lvl9pPr marL="3066898" indent="0">
              <a:buNone/>
              <a:defRPr sz="1342" b="1"/>
            </a:lvl9pPr>
          </a:lstStyle>
          <a:p>
            <a:pPr lvl="0"/>
            <a:r>
              <a:rPr lang="fi-FI"/>
              <a:t>Muokkaa tekstin perustyylejä napsauttamalla</a:t>
            </a:r>
          </a:p>
        </p:txBody>
      </p:sp>
      <p:pic>
        <p:nvPicPr>
          <p:cNvPr id="7" name="Picture 8" descr="TURKU_AMK_ENG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3292" y="108000"/>
            <a:ext cx="2386608" cy="1330240"/>
          </a:xfrm>
          <a:prstGeom prst="rect">
            <a:avLst/>
          </a:prstGeom>
        </p:spPr>
      </p:pic>
    </p:spTree>
    <p:extLst>
      <p:ext uri="{BB962C8B-B14F-4D97-AF65-F5344CB8AC3E}">
        <p14:creationId xmlns:p14="http://schemas.microsoft.com/office/powerpoint/2010/main" val="298241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 yellow">
    <p:spTree>
      <p:nvGrpSpPr>
        <p:cNvPr id="1" name=""/>
        <p:cNvGrpSpPr/>
        <p:nvPr/>
      </p:nvGrpSpPr>
      <p:grpSpPr>
        <a:xfrm>
          <a:off x="0" y="0"/>
          <a:ext cx="0" cy="0"/>
          <a:chOff x="0" y="0"/>
          <a:chExt cx="0" cy="0"/>
        </a:xfrm>
      </p:grpSpPr>
      <p:sp>
        <p:nvSpPr>
          <p:cNvPr id="7" name="Rectangle 9"/>
          <p:cNvSpPr/>
          <p:nvPr userDrawn="1"/>
        </p:nvSpPr>
        <p:spPr>
          <a:xfrm>
            <a:off x="288000" y="2109788"/>
            <a:ext cx="11616000" cy="453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TURKU_AMK_ENG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396" y="108289"/>
            <a:ext cx="2259267" cy="944447"/>
          </a:xfrm>
          <a:prstGeom prst="rect">
            <a:avLst/>
          </a:prstGeom>
        </p:spPr>
      </p:pic>
      <p:sp>
        <p:nvSpPr>
          <p:cNvPr id="6" name="Sisällön paikkamerkki 5"/>
          <p:cNvSpPr>
            <a:spLocks noGrp="1"/>
          </p:cNvSpPr>
          <p:nvPr>
            <p:ph sz="quarter" idx="4"/>
          </p:nvPr>
        </p:nvSpPr>
        <p:spPr>
          <a:xfrm>
            <a:off x="6371951" y="2325600"/>
            <a:ext cx="5210451" cy="4100600"/>
          </a:xfrm>
        </p:spPr>
        <p:txBody>
          <a:bodyPr/>
          <a:lstStyle>
            <a:lvl1pPr marL="285750" indent="-285750">
              <a:buFont typeface="Arial"/>
              <a:buChar char="•"/>
              <a:defRPr sz="2000"/>
            </a:lvl1pPr>
            <a:lvl2pPr marL="742950" indent="-285750">
              <a:buFont typeface="Arial"/>
              <a:buChar char="•"/>
              <a:defRPr sz="2000"/>
            </a:lvl2pPr>
            <a:lvl3pPr marL="1143000" indent="-228600">
              <a:buFont typeface="Arial"/>
              <a:buChar char="•"/>
              <a:defRPr sz="2000"/>
            </a:lvl3pPr>
            <a:lvl4pPr marL="1600200" indent="-228600">
              <a:buFont typeface="Arial"/>
              <a:buChar char="•"/>
              <a:defRPr sz="2000"/>
            </a:lvl4pPr>
            <a:lvl5pPr marL="2057400" indent="-228600">
              <a:buFont typeface="Arial"/>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Otsikko 1"/>
          <p:cNvSpPr>
            <a:spLocks noGrp="1"/>
          </p:cNvSpPr>
          <p:nvPr>
            <p:ph type="title"/>
          </p:nvPr>
        </p:nvSpPr>
        <p:spPr>
          <a:xfrm>
            <a:off x="601134" y="371749"/>
            <a:ext cx="8636941" cy="1476017"/>
          </a:xfrm>
        </p:spPr>
        <p:txBody>
          <a:bodyPr/>
          <a:lstStyle>
            <a:lvl1pPr>
              <a:defRPr sz="3200"/>
            </a:lvl1pPr>
          </a:lstStyle>
          <a:p>
            <a:r>
              <a:rPr lang="en-US"/>
              <a:t>Click to edit Master title style</a:t>
            </a:r>
            <a:endParaRPr lang="fi-FI" dirty="0"/>
          </a:p>
        </p:txBody>
      </p:sp>
      <p:sp>
        <p:nvSpPr>
          <p:cNvPr id="10" name="Sisällön paikkamerkki 2"/>
          <p:cNvSpPr>
            <a:spLocks noGrp="1"/>
          </p:cNvSpPr>
          <p:nvPr>
            <p:ph idx="1"/>
          </p:nvPr>
        </p:nvSpPr>
        <p:spPr>
          <a:xfrm>
            <a:off x="601134" y="2325601"/>
            <a:ext cx="5234517" cy="4102011"/>
          </a:xfrm>
        </p:spPr>
        <p:txBody>
          <a:bodyPr/>
          <a:lstStyle>
            <a:lvl1pPr marL="342900" indent="-342900">
              <a:buFont typeface="Arial"/>
              <a:buChar char="•"/>
              <a:defRPr sz="2000"/>
            </a:lvl1pPr>
            <a:lvl2pPr marL="742950" indent="-285750">
              <a:buFont typeface="Arial"/>
              <a:buChar char="•"/>
              <a:defRPr sz="2000"/>
            </a:lvl2pPr>
            <a:lvl3pPr marL="1143000" indent="-228600">
              <a:buFont typeface="Arial"/>
              <a:buChar char="•"/>
              <a:defRPr sz="2000"/>
            </a:lvl3pPr>
            <a:lvl4pPr marL="1600200" indent="-228600">
              <a:buFont typeface="Arial"/>
              <a:buChar char="•"/>
              <a:defRPr sz="2000"/>
            </a:lvl4pPr>
            <a:lvl5pPr marL="2057400" indent="-228600">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6355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E1BFB8-28E9-4A67-BC5D-DA39E0AA033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240248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1BFB8-28E9-4A67-BC5D-DA39E0AA033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234486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E1BFB8-28E9-4A67-BC5D-DA39E0AA033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417213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E1BFB8-28E9-4A67-BC5D-DA39E0AA0336}"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110695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1BFB8-28E9-4A67-BC5D-DA39E0AA0336}"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221499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1BFB8-28E9-4A67-BC5D-DA39E0AA0336}"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146227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1BFB8-28E9-4A67-BC5D-DA39E0AA033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240302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1BFB8-28E9-4A67-BC5D-DA39E0AA033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1226-EB99-44C0-96D4-136FC1C06D84}" type="slidenum">
              <a:rPr lang="en-US" smtClean="0"/>
              <a:t>‹#›</a:t>
            </a:fld>
            <a:endParaRPr lang="en-US"/>
          </a:p>
        </p:txBody>
      </p:sp>
    </p:spTree>
    <p:extLst>
      <p:ext uri="{BB962C8B-B14F-4D97-AF65-F5344CB8AC3E}">
        <p14:creationId xmlns:p14="http://schemas.microsoft.com/office/powerpoint/2010/main" val="194767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1BFB8-28E9-4A67-BC5D-DA39E0AA0336}"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51226-EB99-44C0-96D4-136FC1C06D84}" type="slidenum">
              <a:rPr lang="en-US" smtClean="0"/>
              <a:t>‹#›</a:t>
            </a:fld>
            <a:endParaRPr lang="en-US"/>
          </a:p>
        </p:txBody>
      </p:sp>
    </p:spTree>
    <p:extLst>
      <p:ext uri="{BB962C8B-B14F-4D97-AF65-F5344CB8AC3E}">
        <p14:creationId xmlns:p14="http://schemas.microsoft.com/office/powerpoint/2010/main" val="324019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searchgate.net/publication/200090501_Recovering_Mental_Health_in_Scotland_A_Report_on_Narrative_Investigation_of_Mental_Health_Recovery"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ntalhealth.org.uk/a-to-z/r/recovery" TargetMode="External"/><Relationship Id="rId2" Type="http://schemas.openxmlformats.org/officeDocument/2006/relationships/hyperlink" Target="https://ec.europa.eu/health/sites/health/files/mental_health/docs/europopp_full_en.pdf" TargetMode="External"/><Relationship Id="rId1" Type="http://schemas.openxmlformats.org/officeDocument/2006/relationships/slideLayout" Target="../slideLayouts/slideLayout2.xml"/><Relationship Id="rId5" Type="http://schemas.openxmlformats.org/officeDocument/2006/relationships/hyperlink" Target="https://doi.org/10.1186/s13012-015-0275-4" TargetMode="External"/><Relationship Id="rId4" Type="http://schemas.openxmlformats.org/officeDocument/2006/relationships/hyperlink" Target="https://doi.org/10.1016/B978-0-12-804394-3.0000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Tedjw6nsl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descr="Sulje oliivinvihreä haara laskusta">
            <a:extLst>
              <a:ext uri="{FF2B5EF4-FFF2-40B4-BE49-F238E27FC236}">
                <a16:creationId xmlns:a16="http://schemas.microsoft.com/office/drawing/2014/main" id="{36BCDD52-0453-46B2-987B-949614F6313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 b="15693"/>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Otsikko 3">
            <a:extLst>
              <a:ext uri="{FF2B5EF4-FFF2-40B4-BE49-F238E27FC236}">
                <a16:creationId xmlns:a16="http://schemas.microsoft.com/office/drawing/2014/main" id="{383DB7C0-3C30-4622-8899-FA0672DD39E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800" b="1" dirty="0"/>
              <a:t>POSITIVE MENTAL HEALTH AND RECOVERY MODEL</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kstin paikkamerkki 1">
            <a:extLst>
              <a:ext uri="{FF2B5EF4-FFF2-40B4-BE49-F238E27FC236}">
                <a16:creationId xmlns:a16="http://schemas.microsoft.com/office/drawing/2014/main" id="{D12F4632-13BA-46C1-B24F-101011CDD7C3}"/>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r>
              <a:rPr lang="en-US" sz="2400" dirty="0"/>
              <a:t>Joonas Korhonen. Senior lecturer, RN, PhD researcher</a:t>
            </a:r>
            <a:r>
              <a:rPr lang="en-US" sz="1800" dirty="0"/>
              <a:t>, </a:t>
            </a:r>
            <a:r>
              <a:rPr lang="en-US" sz="2400" dirty="0"/>
              <a:t>Come4Global-project</a:t>
            </a:r>
            <a:r>
              <a:rPr lang="en-US" sz="1800" dirty="0"/>
              <a:t> </a:t>
            </a:r>
            <a:endParaRPr lang="en-US" sz="2400" dirty="0"/>
          </a:p>
        </p:txBody>
      </p:sp>
    </p:spTree>
    <p:extLst>
      <p:ext uri="{BB962C8B-B14F-4D97-AF65-F5344CB8AC3E}">
        <p14:creationId xmlns:p14="http://schemas.microsoft.com/office/powerpoint/2010/main" val="69752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6A3FD51-F288-44AA-8D23-243906747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621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ECA094E1-E3F5-44CD-9A9C-BFB14AE04713}"/>
              </a:ext>
            </a:extLst>
          </p:cNvPr>
          <p:cNvSpPr>
            <a:spLocks noGrp="1"/>
          </p:cNvSpPr>
          <p:nvPr>
            <p:ph type="title"/>
          </p:nvPr>
        </p:nvSpPr>
        <p:spPr>
          <a:xfrm>
            <a:off x="838200" y="1412488"/>
            <a:ext cx="2899189" cy="4363844"/>
          </a:xfrm>
        </p:spPr>
        <p:txBody>
          <a:bodyPr anchor="t">
            <a:normAutofit/>
          </a:bodyPr>
          <a:lstStyle/>
          <a:p>
            <a:r>
              <a:rPr lang="fi-FI" sz="4000" dirty="0" err="1">
                <a:solidFill>
                  <a:srgbClr val="FFFFFF"/>
                </a:solidFill>
              </a:rPr>
              <a:t>Supportive</a:t>
            </a:r>
            <a:r>
              <a:rPr lang="fi-FI" sz="4000" dirty="0">
                <a:solidFill>
                  <a:srgbClr val="FFFFFF"/>
                </a:solidFill>
              </a:rPr>
              <a:t> </a:t>
            </a:r>
            <a:r>
              <a:rPr lang="fi-FI" sz="4000" dirty="0" err="1">
                <a:solidFill>
                  <a:srgbClr val="FFFFFF"/>
                </a:solidFill>
              </a:rPr>
              <a:t>clinical</a:t>
            </a:r>
            <a:r>
              <a:rPr lang="fi-FI" sz="4000" dirty="0">
                <a:solidFill>
                  <a:srgbClr val="FFFFFF"/>
                </a:solidFill>
              </a:rPr>
              <a:t> </a:t>
            </a:r>
            <a:r>
              <a:rPr lang="fi-FI" sz="4000" dirty="0" err="1">
                <a:solidFill>
                  <a:srgbClr val="FFFFFF"/>
                </a:solidFill>
              </a:rPr>
              <a:t>questions</a:t>
            </a:r>
            <a:r>
              <a:rPr lang="fi-FI" sz="4000" dirty="0">
                <a:solidFill>
                  <a:srgbClr val="FFFFFF"/>
                </a:solidFill>
              </a:rPr>
              <a:t> for RECOVERY APRROACH </a:t>
            </a:r>
            <a:r>
              <a:rPr lang="fi-FI" sz="4000" baseline="-25000" dirty="0">
                <a:solidFill>
                  <a:srgbClr val="FFFFFF"/>
                </a:solidFill>
              </a:rPr>
              <a:t>(</a:t>
            </a:r>
            <a:r>
              <a:rPr lang="fi-FI" sz="4000" baseline="-25000" dirty="0" err="1">
                <a:solidFill>
                  <a:srgbClr val="FFFFFF"/>
                </a:solidFill>
              </a:rPr>
              <a:t>Nordling</a:t>
            </a:r>
            <a:r>
              <a:rPr lang="fi-FI" sz="4000" baseline="-25000" dirty="0">
                <a:solidFill>
                  <a:srgbClr val="FFFFFF"/>
                </a:solidFill>
              </a:rPr>
              <a:t> 2018)</a:t>
            </a:r>
          </a:p>
        </p:txBody>
      </p:sp>
      <p:sp>
        <p:nvSpPr>
          <p:cNvPr id="5" name="Sisällön paikkamerkki 4">
            <a:extLst>
              <a:ext uri="{FF2B5EF4-FFF2-40B4-BE49-F238E27FC236}">
                <a16:creationId xmlns:a16="http://schemas.microsoft.com/office/drawing/2014/main" id="{088AC5A8-112F-4DC6-A1C9-23EF5A9A7F83}"/>
              </a:ext>
            </a:extLst>
          </p:cNvPr>
          <p:cNvSpPr>
            <a:spLocks noGrp="1"/>
          </p:cNvSpPr>
          <p:nvPr>
            <p:ph sz="half" idx="1"/>
          </p:nvPr>
        </p:nvSpPr>
        <p:spPr>
          <a:xfrm>
            <a:off x="4380855" y="1412489"/>
            <a:ext cx="3427283" cy="4363844"/>
          </a:xfrm>
        </p:spPr>
        <p:txBody>
          <a:bodyPr>
            <a:noAutofit/>
          </a:bodyPr>
          <a:lstStyle/>
          <a:p>
            <a:pPr marL="0" indent="0">
              <a:buNone/>
            </a:pPr>
            <a:r>
              <a:rPr lang="en-US" sz="1600" dirty="0"/>
              <a:t>1. Did I help the customer identify and prioritize </a:t>
            </a:r>
            <a:r>
              <a:rPr lang="en-US" sz="1600" dirty="0" err="1"/>
              <a:t>His/Her</a:t>
            </a:r>
            <a:r>
              <a:rPr lang="en-US" sz="1600" dirty="0"/>
              <a:t> self set goals for recovery?</a:t>
            </a:r>
          </a:p>
          <a:p>
            <a:pPr marL="0" indent="0">
              <a:buNone/>
            </a:pPr>
            <a:r>
              <a:rPr lang="en-US" sz="1600" dirty="0"/>
              <a:t>2. Did I express my trust in the client’s existing strengths in their pursuit of their goals?</a:t>
            </a:r>
          </a:p>
          <a:p>
            <a:pPr marL="0" indent="0">
              <a:buNone/>
            </a:pPr>
            <a:r>
              <a:rPr lang="en-US" sz="1600" dirty="0"/>
              <a:t>3. Did I give “expert by experience” based examples that arouse and reinforce hope?</a:t>
            </a:r>
          </a:p>
          <a:p>
            <a:pPr marL="0" indent="0">
              <a:buNone/>
            </a:pPr>
            <a:r>
              <a:rPr lang="en-US" sz="1600" dirty="0"/>
              <a:t>4. Did I point out that although the future is uncertain and setbacks can happen, is it possible to achieve the goals - did I give support to maintain hope and positive expectations?</a:t>
            </a:r>
          </a:p>
          <a:p>
            <a:pPr marL="0" indent="0">
              <a:buNone/>
            </a:pPr>
            <a:r>
              <a:rPr lang="en-US" sz="1600" dirty="0"/>
              <a:t>5. Did I encourage the client to self-manage mental health problems by providing information and strengthening existing management strategies?</a:t>
            </a:r>
          </a:p>
          <a:p>
            <a:pPr marL="0" indent="0">
              <a:buNone/>
            </a:pPr>
            <a:endParaRPr lang="fi-FI" sz="1600" dirty="0"/>
          </a:p>
        </p:txBody>
      </p:sp>
      <p:cxnSp>
        <p:nvCxnSpPr>
          <p:cNvPr id="28" name="Straight Connector 2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isällön paikkamerkki 6">
            <a:extLst>
              <a:ext uri="{FF2B5EF4-FFF2-40B4-BE49-F238E27FC236}">
                <a16:creationId xmlns:a16="http://schemas.microsoft.com/office/drawing/2014/main" id="{3502ED69-8BF9-4262-A4FD-27C3C8F93D85}"/>
              </a:ext>
            </a:extLst>
          </p:cNvPr>
          <p:cNvSpPr>
            <a:spLocks noGrp="1"/>
          </p:cNvSpPr>
          <p:nvPr>
            <p:ph sz="half" idx="2"/>
          </p:nvPr>
        </p:nvSpPr>
        <p:spPr>
          <a:xfrm>
            <a:off x="8451604" y="1412489"/>
            <a:ext cx="3197701" cy="4363844"/>
          </a:xfrm>
        </p:spPr>
        <p:txBody>
          <a:bodyPr>
            <a:noAutofit/>
          </a:bodyPr>
          <a:lstStyle/>
          <a:p>
            <a:pPr marL="0" indent="0">
              <a:buNone/>
            </a:pPr>
            <a:r>
              <a:rPr lang="en-US" sz="1600" dirty="0"/>
              <a:t>6. Did I listen client’s wishes of the therapeutic interventions and did I show him that I actually had listened?</a:t>
            </a:r>
          </a:p>
          <a:p>
            <a:pPr marL="0" indent="0">
              <a:buNone/>
            </a:pPr>
            <a:r>
              <a:rPr lang="en-US" sz="1600" dirty="0"/>
              <a:t>7. Did I express my respectful attitude towards the customer and did I express my desire for an equal partnership when working together?</a:t>
            </a:r>
          </a:p>
          <a:p>
            <a:pPr marL="0" indent="0">
              <a:buNone/>
            </a:pPr>
            <a:r>
              <a:rPr lang="en-US" sz="1600" dirty="0"/>
              <a:t>8. Did I point out that I am ready to “put myself on the stage” to help the customer achieve their goals?</a:t>
            </a:r>
          </a:p>
          <a:p>
            <a:pPr marL="0" indent="0">
              <a:buNone/>
            </a:pPr>
            <a:r>
              <a:rPr lang="en-US" sz="1600" dirty="0"/>
              <a:t>9. Did I guide the client from their usual sick role to help others?</a:t>
            </a:r>
          </a:p>
          <a:p>
            <a:pPr marL="0" indent="0">
              <a:buNone/>
            </a:pPr>
            <a:r>
              <a:rPr lang="en-US" sz="1600" dirty="0"/>
              <a:t>10. Did I consider crucial, non-direct mental health related essential resources, as  friends, contacts and organizations?</a:t>
            </a:r>
            <a:endParaRPr lang="fi-FI" sz="1600" dirty="0"/>
          </a:p>
        </p:txBody>
      </p:sp>
    </p:spTree>
    <p:extLst>
      <p:ext uri="{BB962C8B-B14F-4D97-AF65-F5344CB8AC3E}">
        <p14:creationId xmlns:p14="http://schemas.microsoft.com/office/powerpoint/2010/main" val="40059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B4C257-5ED1-4316-BD19-BE1C94014D23}"/>
              </a:ext>
            </a:extLst>
          </p:cNvPr>
          <p:cNvSpPr>
            <a:spLocks noGrp="1"/>
          </p:cNvSpPr>
          <p:nvPr>
            <p:ph type="title"/>
          </p:nvPr>
        </p:nvSpPr>
        <p:spPr/>
        <p:txBody>
          <a:bodyPr/>
          <a:lstStyle/>
          <a:p>
            <a:r>
              <a:rPr lang="fi-FI" dirty="0"/>
              <a:t>SHARING GOOD PRACTISES</a:t>
            </a:r>
          </a:p>
        </p:txBody>
      </p:sp>
      <p:sp>
        <p:nvSpPr>
          <p:cNvPr id="3" name="Sisällön paikkamerkki 2">
            <a:extLst>
              <a:ext uri="{FF2B5EF4-FFF2-40B4-BE49-F238E27FC236}">
                <a16:creationId xmlns:a16="http://schemas.microsoft.com/office/drawing/2014/main" id="{2360F588-3FD8-4C0F-856D-9DA78E173DFE}"/>
              </a:ext>
            </a:extLst>
          </p:cNvPr>
          <p:cNvSpPr>
            <a:spLocks noGrp="1"/>
          </p:cNvSpPr>
          <p:nvPr>
            <p:ph idx="1"/>
          </p:nvPr>
        </p:nvSpPr>
        <p:spPr/>
        <p:txBody>
          <a:bodyPr>
            <a:normAutofit fontScale="77500" lnSpcReduction="20000"/>
          </a:bodyPr>
          <a:lstStyle/>
          <a:p>
            <a:pPr marL="0" indent="0">
              <a:buNone/>
            </a:pPr>
            <a:r>
              <a:rPr lang="fi-FI" dirty="0"/>
              <a:t>In EUROPE, </a:t>
            </a:r>
            <a:r>
              <a:rPr lang="fi-FI" dirty="0" err="1"/>
              <a:t>the</a:t>
            </a:r>
            <a:r>
              <a:rPr lang="fi-FI" dirty="0"/>
              <a:t> </a:t>
            </a:r>
            <a:r>
              <a:rPr lang="fi-FI" dirty="0" err="1"/>
              <a:t>recovery</a:t>
            </a:r>
            <a:r>
              <a:rPr lang="fi-FI" dirty="0"/>
              <a:t> </a:t>
            </a:r>
            <a:r>
              <a:rPr lang="fi-FI" dirty="0" err="1"/>
              <a:t>model</a:t>
            </a:r>
            <a:r>
              <a:rPr lang="fi-FI" dirty="0"/>
              <a:t> </a:t>
            </a:r>
            <a:r>
              <a:rPr lang="fi-FI" dirty="0" err="1"/>
              <a:t>has</a:t>
            </a:r>
            <a:r>
              <a:rPr lang="fi-FI" dirty="0"/>
              <a:t> </a:t>
            </a:r>
            <a:r>
              <a:rPr lang="fi-FI" dirty="0" err="1"/>
              <a:t>gained</a:t>
            </a:r>
            <a:r>
              <a:rPr lang="fi-FI" dirty="0"/>
              <a:t> </a:t>
            </a:r>
            <a:r>
              <a:rPr lang="fi-FI" dirty="0" err="1"/>
              <a:t>attention</a:t>
            </a:r>
            <a:r>
              <a:rPr lang="fi-FI" dirty="0"/>
              <a:t> </a:t>
            </a:r>
            <a:r>
              <a:rPr lang="en-US" dirty="0"/>
              <a:t>(</a:t>
            </a:r>
            <a:r>
              <a:rPr lang="en-US" dirty="0" err="1"/>
              <a:t>EuroPoPP</a:t>
            </a:r>
            <a:r>
              <a:rPr lang="en-US" dirty="0"/>
              <a:t>-MH, 2013):</a:t>
            </a:r>
            <a:endParaRPr lang="fi-FI" dirty="0"/>
          </a:p>
          <a:p>
            <a:pPr marL="0" indent="0">
              <a:buNone/>
            </a:pPr>
            <a:r>
              <a:rPr lang="en-US" dirty="0">
                <a:solidFill>
                  <a:schemeClr val="accent1"/>
                </a:solidFill>
              </a:rPr>
              <a:t>Recovery Colleges in England</a:t>
            </a:r>
          </a:p>
          <a:p>
            <a:pPr marL="0" indent="0">
              <a:buNone/>
            </a:pPr>
            <a:r>
              <a:rPr lang="en-US" dirty="0"/>
              <a:t>&gt;</a:t>
            </a:r>
            <a:r>
              <a:rPr lang="en-US" sz="2200" dirty="0"/>
              <a:t>delivers peer-led education and training </a:t>
            </a:r>
            <a:r>
              <a:rPr lang="en-US" sz="2200" dirty="0" err="1"/>
              <a:t>programmes</a:t>
            </a:r>
            <a:r>
              <a:rPr lang="en-US" sz="2200" dirty="0"/>
              <a:t> within mental health services</a:t>
            </a:r>
          </a:p>
          <a:p>
            <a:pPr marL="0" indent="0">
              <a:buNone/>
            </a:pPr>
            <a:r>
              <a:rPr lang="en-US" sz="2200" dirty="0"/>
              <a:t>&gt;service users as experts in their own self-care and develop the skills they need for living and working </a:t>
            </a:r>
          </a:p>
          <a:p>
            <a:pPr marL="0" indent="0">
              <a:buNone/>
            </a:pPr>
            <a:endParaRPr lang="en-US" dirty="0"/>
          </a:p>
          <a:p>
            <a:pPr marL="0" indent="0">
              <a:buNone/>
            </a:pPr>
            <a:r>
              <a:rPr lang="en-US" dirty="0">
                <a:solidFill>
                  <a:srgbClr val="00B050"/>
                </a:solidFill>
              </a:rPr>
              <a:t>In Aarhus, Denmark</a:t>
            </a:r>
          </a:p>
          <a:p>
            <a:r>
              <a:rPr lang="en-US" sz="2200" dirty="0"/>
              <a:t>Recovery approaches are influencing </a:t>
            </a:r>
            <a:r>
              <a:rPr lang="en-US" sz="2200" b="1" dirty="0"/>
              <a:t>the way social care services </a:t>
            </a:r>
            <a:r>
              <a:rPr lang="en-US" sz="2200" b="1" dirty="0" err="1"/>
              <a:t>organises</a:t>
            </a:r>
            <a:r>
              <a:rPr lang="en-US" sz="2200" b="1" dirty="0"/>
              <a:t> their care</a:t>
            </a:r>
            <a:r>
              <a:rPr lang="en-US" sz="2200" dirty="0"/>
              <a:t>.</a:t>
            </a:r>
          </a:p>
          <a:p>
            <a:pPr marL="0" indent="0">
              <a:buNone/>
            </a:pPr>
            <a:endParaRPr lang="en-US" sz="2200" dirty="0"/>
          </a:p>
          <a:p>
            <a:pPr marL="0" indent="0">
              <a:buNone/>
            </a:pPr>
            <a:r>
              <a:rPr lang="en-US" dirty="0">
                <a:solidFill>
                  <a:schemeClr val="accent2">
                    <a:lumMod val="75000"/>
                  </a:schemeClr>
                </a:solidFill>
              </a:rPr>
              <a:t>Ireland the PROTECT partnership </a:t>
            </a:r>
            <a:r>
              <a:rPr lang="en-US" dirty="0"/>
              <a:t>(</a:t>
            </a:r>
            <a:r>
              <a:rPr lang="en-US" dirty="0" err="1"/>
              <a:t>Personalised</a:t>
            </a:r>
            <a:r>
              <a:rPr lang="en-US" dirty="0"/>
              <a:t> Recovery-Oriented Treatment, Education and Cognitive Therapy)</a:t>
            </a:r>
          </a:p>
          <a:p>
            <a:r>
              <a:rPr lang="en-US" sz="2300" dirty="0">
                <a:solidFill>
                  <a:srgbClr val="00B0F0"/>
                </a:solidFill>
              </a:rPr>
              <a:t>personal recovery plans </a:t>
            </a:r>
            <a:r>
              <a:rPr lang="en-US" sz="2300" dirty="0"/>
              <a:t>for people with a diagnosis of psychosis, working with a range of service partners (e.g. early intervention service, voluntary sector/NGO </a:t>
            </a:r>
            <a:r>
              <a:rPr lang="en-US" sz="2300" dirty="0" err="1"/>
              <a:t>organisations</a:t>
            </a:r>
            <a:r>
              <a:rPr lang="en-US" sz="2300" dirty="0"/>
              <a:t>, employers services) </a:t>
            </a:r>
          </a:p>
          <a:p>
            <a:r>
              <a:rPr lang="en-US" sz="2300" dirty="0"/>
              <a:t> provides person-</a:t>
            </a:r>
            <a:r>
              <a:rPr lang="en-US" sz="2300" dirty="0" err="1"/>
              <a:t>centred</a:t>
            </a:r>
            <a:r>
              <a:rPr lang="en-US" sz="2300" dirty="0"/>
              <a:t> and recovery-oriented services in the community</a:t>
            </a:r>
          </a:p>
          <a:p>
            <a:pPr marL="0" indent="0">
              <a:buNone/>
            </a:pPr>
            <a:endParaRPr lang="en-US" sz="2300" dirty="0"/>
          </a:p>
          <a:p>
            <a:pPr marL="0" indent="0">
              <a:buNone/>
            </a:pPr>
            <a:endParaRPr lang="en-US" sz="2300" dirty="0"/>
          </a:p>
          <a:p>
            <a:pPr marL="0" indent="0">
              <a:buNone/>
            </a:pPr>
            <a:endParaRPr lang="fi-FI" dirty="0"/>
          </a:p>
        </p:txBody>
      </p:sp>
    </p:spTree>
    <p:extLst>
      <p:ext uri="{BB962C8B-B14F-4D97-AF65-F5344CB8AC3E}">
        <p14:creationId xmlns:p14="http://schemas.microsoft.com/office/powerpoint/2010/main" val="31945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709634" y="2209691"/>
            <a:ext cx="4636394" cy="3284112"/>
          </a:xfrm>
        </p:spPr>
      </p:pic>
      <p:sp>
        <p:nvSpPr>
          <p:cNvPr id="2" name="Title 1"/>
          <p:cNvSpPr>
            <a:spLocks noGrp="1"/>
          </p:cNvSpPr>
          <p:nvPr>
            <p:ph type="title"/>
          </p:nvPr>
        </p:nvSpPr>
        <p:spPr/>
        <p:txBody>
          <a:bodyPr/>
          <a:lstStyle/>
          <a:p>
            <a:r>
              <a:rPr lang="fi-FI" dirty="0"/>
              <a:t>”</a:t>
            </a:r>
            <a:r>
              <a:rPr lang="fi-FI" dirty="0" err="1"/>
              <a:t>Commune</a:t>
            </a:r>
            <a:r>
              <a:rPr lang="fi-FI" dirty="0"/>
              <a:t>- </a:t>
            </a:r>
            <a:r>
              <a:rPr lang="fi-FI" dirty="0" err="1"/>
              <a:t>Co-produced</a:t>
            </a:r>
            <a:r>
              <a:rPr lang="fi-FI" dirty="0"/>
              <a:t> </a:t>
            </a:r>
            <a:r>
              <a:rPr lang="fi-FI" dirty="0" err="1"/>
              <a:t>mental</a:t>
            </a:r>
            <a:r>
              <a:rPr lang="fi-FI" dirty="0"/>
              <a:t> </a:t>
            </a:r>
            <a:r>
              <a:rPr lang="fi-FI" dirty="0" err="1"/>
              <a:t>health</a:t>
            </a:r>
            <a:r>
              <a:rPr lang="fi-FI" dirty="0"/>
              <a:t> </a:t>
            </a:r>
            <a:r>
              <a:rPr lang="fi-FI" dirty="0" err="1"/>
              <a:t>nursing</a:t>
            </a:r>
            <a:r>
              <a:rPr lang="fi-FI" dirty="0"/>
              <a:t> </a:t>
            </a:r>
            <a:r>
              <a:rPr lang="fi-FI" dirty="0" err="1"/>
              <a:t>education</a:t>
            </a:r>
            <a:r>
              <a:rPr lang="fi-FI" dirty="0"/>
              <a:t>” </a:t>
            </a:r>
            <a:br>
              <a:rPr lang="fi-FI" dirty="0"/>
            </a:br>
            <a:endParaRPr lang="fi-FI" dirty="0"/>
          </a:p>
        </p:txBody>
      </p:sp>
      <p:sp>
        <p:nvSpPr>
          <p:cNvPr id="3" name="Content Placeholder 2"/>
          <p:cNvSpPr>
            <a:spLocks noGrp="1"/>
          </p:cNvSpPr>
          <p:nvPr>
            <p:ph idx="1"/>
          </p:nvPr>
        </p:nvSpPr>
        <p:spPr>
          <a:xfrm>
            <a:off x="1833182" y="2209692"/>
            <a:ext cx="4211302" cy="4102011"/>
          </a:xfrm>
        </p:spPr>
        <p:txBody>
          <a:bodyPr/>
          <a:lstStyle/>
          <a:p>
            <a:r>
              <a:rPr lang="fi-FI" sz="2800" dirty="0" err="1"/>
              <a:t>Commune</a:t>
            </a:r>
            <a:r>
              <a:rPr lang="fi-FI" sz="2800" dirty="0"/>
              <a:t>- </a:t>
            </a:r>
            <a:r>
              <a:rPr lang="fi-FI" sz="2800" dirty="0" err="1"/>
              <a:t>project</a:t>
            </a:r>
            <a:r>
              <a:rPr lang="fi-FI" sz="2800" dirty="0"/>
              <a:t> </a:t>
            </a:r>
            <a:r>
              <a:rPr lang="fi-FI" sz="2800" dirty="0" err="1"/>
              <a:t>was</a:t>
            </a:r>
            <a:r>
              <a:rPr lang="fi-FI" sz="2800" dirty="0"/>
              <a:t> </a:t>
            </a:r>
            <a:r>
              <a:rPr lang="fi-FI" sz="2800" dirty="0" err="1"/>
              <a:t>funded</a:t>
            </a:r>
            <a:r>
              <a:rPr lang="fi-FI" sz="2800" dirty="0"/>
              <a:t> </a:t>
            </a:r>
            <a:r>
              <a:rPr lang="fi-FI" sz="2800" dirty="0" err="1"/>
              <a:t>by</a:t>
            </a:r>
            <a:r>
              <a:rPr lang="fi-FI" sz="2800" dirty="0"/>
              <a:t> Erasmus+ Strategic </a:t>
            </a:r>
            <a:r>
              <a:rPr lang="fi-FI" sz="2800" dirty="0" err="1"/>
              <a:t>Partnership</a:t>
            </a:r>
            <a:endParaRPr lang="fi-FI" sz="2800" dirty="0"/>
          </a:p>
          <a:p>
            <a:r>
              <a:rPr lang="fi-FI" sz="2800" dirty="0"/>
              <a:t>10/2016-9/2018</a:t>
            </a:r>
          </a:p>
        </p:txBody>
      </p:sp>
    </p:spTree>
    <p:extLst>
      <p:ext uri="{BB962C8B-B14F-4D97-AF65-F5344CB8AC3E}">
        <p14:creationId xmlns:p14="http://schemas.microsoft.com/office/powerpoint/2010/main" val="293367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E7142-61BA-4901-AB36-5847606A50BE}"/>
              </a:ext>
            </a:extLst>
          </p:cNvPr>
          <p:cNvSpPr>
            <a:spLocks noGrp="1"/>
          </p:cNvSpPr>
          <p:nvPr>
            <p:ph type="title"/>
          </p:nvPr>
        </p:nvSpPr>
        <p:spPr/>
        <p:txBody>
          <a:bodyPr/>
          <a:lstStyle/>
          <a:p>
            <a:r>
              <a:rPr lang="fi-FI" dirty="0"/>
              <a:t>Learning </a:t>
            </a:r>
            <a:r>
              <a:rPr lang="fi-FI" dirty="0" err="1"/>
              <a:t>task</a:t>
            </a:r>
            <a:r>
              <a:rPr lang="fi-FI" dirty="0"/>
              <a:t> for </a:t>
            </a:r>
            <a:r>
              <a:rPr lang="fi-FI" dirty="0" err="1"/>
              <a:t>students</a:t>
            </a:r>
            <a:endParaRPr lang="fi-FI" dirty="0"/>
          </a:p>
        </p:txBody>
      </p:sp>
      <p:sp>
        <p:nvSpPr>
          <p:cNvPr id="3" name="Sisällön paikkamerkki 2">
            <a:extLst>
              <a:ext uri="{FF2B5EF4-FFF2-40B4-BE49-F238E27FC236}">
                <a16:creationId xmlns:a16="http://schemas.microsoft.com/office/drawing/2014/main" id="{9A127627-346F-4BF4-B7DB-278502E3B395}"/>
              </a:ext>
            </a:extLst>
          </p:cNvPr>
          <p:cNvSpPr>
            <a:spLocks noGrp="1"/>
          </p:cNvSpPr>
          <p:nvPr>
            <p:ph idx="1"/>
          </p:nvPr>
        </p:nvSpPr>
        <p:spPr/>
        <p:txBody>
          <a:bodyPr/>
          <a:lstStyle/>
          <a:p>
            <a:pPr marL="0" lvl="0" indent="0">
              <a:lnSpc>
                <a:spcPct val="107000"/>
              </a:lnSpc>
              <a:buNone/>
            </a:pP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Considering the RECOVERY MODEL</a:t>
            </a:r>
          </a:p>
          <a:p>
            <a:pPr marL="0" lvl="0" indent="0">
              <a:lnSpc>
                <a:spcPct val="107000"/>
              </a:lnSpc>
              <a:buNone/>
            </a:pPr>
            <a:endPar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opportunities and challenges could the RECOVERY model bring to your own work and operating environment (organization)?</a:t>
            </a:r>
          </a:p>
          <a:p>
            <a:pPr marL="342900" lvl="0" indent="-342900">
              <a:lnSpc>
                <a:spcPct val="107000"/>
              </a:lnSpc>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can you use the RECOVERY model in your own work?</a:t>
            </a:r>
            <a:endParaRPr lang="fi-FI" dirty="0"/>
          </a:p>
        </p:txBody>
      </p:sp>
    </p:spTree>
    <p:extLst>
      <p:ext uri="{BB962C8B-B14F-4D97-AF65-F5344CB8AC3E}">
        <p14:creationId xmlns:p14="http://schemas.microsoft.com/office/powerpoint/2010/main" val="306781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4" descr="Äiti suutelemassa tyttövauvaa">
            <a:extLst>
              <a:ext uri="{FF2B5EF4-FFF2-40B4-BE49-F238E27FC236}">
                <a16:creationId xmlns:a16="http://schemas.microsoft.com/office/drawing/2014/main" id="{04CE89F3-E07D-430F-B342-91712CAA9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6450" y="1414170"/>
            <a:ext cx="5852583" cy="3906599"/>
          </a:xfrm>
          <a:prstGeom prst="rect">
            <a:avLst/>
          </a:prstGeom>
        </p:spPr>
      </p:pic>
      <p:sp>
        <p:nvSpPr>
          <p:cNvPr id="25" name="Freeform: Shape 20">
            <a:extLst>
              <a:ext uri="{FF2B5EF4-FFF2-40B4-BE49-F238E27FC236}">
                <a16:creationId xmlns:a16="http://schemas.microsoft.com/office/drawing/2014/main" id="{B2DC8709-0A70-45A9-A160-4B831CAB1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613F699-B53E-4E9A-B7E8-4979FEF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A24C475-D1E0-4A45-95F1-A3D2EE678FF9}"/>
              </a:ext>
            </a:extLst>
          </p:cNvPr>
          <p:cNvSpPr>
            <a:spLocks noGrp="1"/>
          </p:cNvSpPr>
          <p:nvPr>
            <p:ph type="title"/>
          </p:nvPr>
        </p:nvSpPr>
        <p:spPr>
          <a:xfrm>
            <a:off x="804672" y="4041648"/>
            <a:ext cx="3877056" cy="2176272"/>
          </a:xfrm>
        </p:spPr>
        <p:txBody>
          <a:bodyPr vert="horz" lIns="91440" tIns="45720" rIns="91440" bIns="45720" rtlCol="0" anchor="t">
            <a:normAutofit/>
          </a:bodyPr>
          <a:lstStyle/>
          <a:p>
            <a:r>
              <a:rPr lang="en-US" sz="5400" kern="1200" dirty="0">
                <a:solidFill>
                  <a:schemeClr val="tx1"/>
                </a:solidFill>
                <a:latin typeface="+mj-lt"/>
                <a:ea typeface="+mj-ea"/>
                <a:cs typeface="+mj-cs"/>
              </a:rPr>
              <a:t>TAKE HOME –MESSAGE</a:t>
            </a:r>
          </a:p>
        </p:txBody>
      </p:sp>
      <p:sp>
        <p:nvSpPr>
          <p:cNvPr id="9" name="Content Placeholder 8">
            <a:extLst>
              <a:ext uri="{FF2B5EF4-FFF2-40B4-BE49-F238E27FC236}">
                <a16:creationId xmlns:a16="http://schemas.microsoft.com/office/drawing/2014/main" id="{75B062A4-8D9F-4A82-A447-D25B0C7FA789}"/>
              </a:ext>
            </a:extLst>
          </p:cNvPr>
          <p:cNvSpPr>
            <a:spLocks noGrp="1"/>
          </p:cNvSpPr>
          <p:nvPr>
            <p:ph idx="1"/>
          </p:nvPr>
        </p:nvSpPr>
        <p:spPr>
          <a:xfrm>
            <a:off x="804672" y="2752344"/>
            <a:ext cx="3209544" cy="1155525"/>
          </a:xfrm>
        </p:spPr>
        <p:txBody>
          <a:bodyPr vert="horz" lIns="91440" tIns="45720" rIns="91440" bIns="45720" rtlCol="0" anchor="b">
            <a:normAutofit/>
          </a:bodyPr>
          <a:lstStyle/>
          <a:p>
            <a:pPr marL="0" indent="0">
              <a:buNone/>
            </a:pPr>
            <a:r>
              <a:rPr lang="en-US" sz="2000" kern="1200" dirty="0">
                <a:solidFill>
                  <a:schemeClr val="tx1"/>
                </a:solidFill>
                <a:latin typeface="+mn-lt"/>
                <a:ea typeface="+mn-ea"/>
                <a:cs typeface="+mn-cs"/>
              </a:rPr>
              <a:t>???</a:t>
            </a:r>
          </a:p>
        </p:txBody>
      </p:sp>
    </p:spTree>
    <p:extLst>
      <p:ext uri="{BB962C8B-B14F-4D97-AF65-F5344CB8AC3E}">
        <p14:creationId xmlns:p14="http://schemas.microsoft.com/office/powerpoint/2010/main" val="5560676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A4F3D30B-E3ED-484F-A88D-8F3C9A989C22}"/>
              </a:ext>
            </a:extLst>
          </p:cNvPr>
          <p:cNvSpPr>
            <a:spLocks noGrp="1"/>
          </p:cNvSpPr>
          <p:nvPr>
            <p:ph type="title"/>
          </p:nvPr>
        </p:nvSpPr>
        <p:spPr>
          <a:xfrm>
            <a:off x="838200" y="365125"/>
            <a:ext cx="10515600" cy="1828444"/>
          </a:xfrm>
        </p:spPr>
        <p:txBody>
          <a:bodyPr>
            <a:normAutofit/>
          </a:bodyPr>
          <a:lstStyle/>
          <a:p>
            <a:r>
              <a:rPr lang="fi-FI" sz="4000"/>
              <a:t>6+6 </a:t>
            </a:r>
            <a:r>
              <a:rPr lang="fi-FI" sz="4000" dirty="0" err="1"/>
              <a:t>elements</a:t>
            </a:r>
            <a:r>
              <a:rPr lang="fi-FI" sz="4000" dirty="0"/>
              <a:t> of </a:t>
            </a:r>
            <a:r>
              <a:rPr lang="fi-FI" sz="4000" dirty="0" err="1"/>
              <a:t>recovery</a:t>
            </a:r>
            <a:r>
              <a:rPr lang="fi-FI" sz="4000" dirty="0"/>
              <a:t> </a:t>
            </a:r>
            <a:r>
              <a:rPr lang="fi-FI" sz="4000" dirty="0" err="1"/>
              <a:t>process</a:t>
            </a:r>
            <a:r>
              <a:rPr lang="fi-FI" sz="4000" dirty="0"/>
              <a:t> </a:t>
            </a:r>
            <a:r>
              <a:rPr lang="fi-FI" sz="1600" baseline="-25000" dirty="0"/>
              <a:t>(</a:t>
            </a:r>
            <a:r>
              <a:rPr lang="en-US" sz="1600" u="sng" baseline="-25000" dirty="0">
                <a:effectLst/>
                <a:latin typeface="Calibri" panose="020F0502020204030204" pitchFamily="34" charset="0"/>
                <a:ea typeface="Calibri" panose="020F0502020204030204" pitchFamily="34" charset="0"/>
                <a:cs typeface="Times New Roman" panose="02020603050405020304" pitchFamily="18" charset="0"/>
                <a:hlinkClick r:id="rId2"/>
              </a:rPr>
              <a:t>Scottish Recovery Network, Brown &amp; </a:t>
            </a:r>
            <a:r>
              <a:rPr lang="en-US" sz="1600" u="sng" baseline="-25000" dirty="0" err="1">
                <a:effectLst/>
                <a:latin typeface="Calibri" panose="020F0502020204030204" pitchFamily="34" charset="0"/>
                <a:ea typeface="Calibri" panose="020F0502020204030204" pitchFamily="34" charset="0"/>
                <a:cs typeface="Times New Roman" panose="02020603050405020304" pitchFamily="18" charset="0"/>
                <a:hlinkClick r:id="rId2"/>
              </a:rPr>
              <a:t>Kandirikirira</a:t>
            </a:r>
            <a:r>
              <a:rPr lang="en-US" sz="1600" u="sng" baseline="-25000" dirty="0">
                <a:effectLst/>
                <a:latin typeface="Calibri" panose="020F0502020204030204" pitchFamily="34" charset="0"/>
                <a:ea typeface="Calibri" panose="020F0502020204030204" pitchFamily="34" charset="0"/>
                <a:cs typeface="Times New Roman" panose="02020603050405020304" pitchFamily="18" charset="0"/>
                <a:hlinkClick r:id="rId2"/>
              </a:rPr>
              <a:t> (2007)</a:t>
            </a:r>
            <a:r>
              <a:rPr lang="en-US" sz="1600" baseline="-250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600" baseline="-25000" dirty="0"/>
          </a:p>
        </p:txBody>
      </p:sp>
      <p:sp>
        <p:nvSpPr>
          <p:cNvPr id="3" name="Sisällön paikkamerkki 2">
            <a:extLst>
              <a:ext uri="{FF2B5EF4-FFF2-40B4-BE49-F238E27FC236}">
                <a16:creationId xmlns:a16="http://schemas.microsoft.com/office/drawing/2014/main" id="{0B394F94-DE54-4B1C-BD40-46D686FFEA96}"/>
              </a:ext>
            </a:extLst>
          </p:cNvPr>
          <p:cNvSpPr>
            <a:spLocks noGrp="1"/>
          </p:cNvSpPr>
          <p:nvPr>
            <p:ph sz="half" idx="1"/>
          </p:nvPr>
        </p:nvSpPr>
        <p:spPr>
          <a:xfrm>
            <a:off x="838200" y="2398626"/>
            <a:ext cx="5158427" cy="3730460"/>
          </a:xfrm>
        </p:spPr>
        <p:txBody>
          <a:bodyPr>
            <a:normAutofit fontScale="92500" lnSpcReduction="20000"/>
          </a:bodyPr>
          <a:lstStyle/>
          <a:p>
            <a:pPr marL="0" indent="0">
              <a:spcAft>
                <a:spcPts val="800"/>
              </a:spcAft>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Six internal elements:</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Belief in self and developing a positive identity</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Knowing that recovery is possible</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meaningful activities in life</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Developing positive relationships with others and your environment</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Understanding your illness, mental health and general wellbeing.</a:t>
            </a: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Actively engaging in strategies to stay well and manage setbacks.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400" dirty="0"/>
          </a:p>
        </p:txBody>
      </p:sp>
      <p:sp>
        <p:nvSpPr>
          <p:cNvPr id="5" name="Sisällön paikkamerkki 4">
            <a:extLst>
              <a:ext uri="{FF2B5EF4-FFF2-40B4-BE49-F238E27FC236}">
                <a16:creationId xmlns:a16="http://schemas.microsoft.com/office/drawing/2014/main" id="{3E672B48-30F8-4C2A-A1CD-54A94D0F6FB9}"/>
              </a:ext>
            </a:extLst>
          </p:cNvPr>
          <p:cNvSpPr>
            <a:spLocks noGrp="1"/>
          </p:cNvSpPr>
          <p:nvPr>
            <p:ph sz="half" idx="2"/>
          </p:nvPr>
        </p:nvSpPr>
        <p:spPr>
          <a:xfrm>
            <a:off x="6189154" y="2398626"/>
            <a:ext cx="5164645" cy="3730460"/>
          </a:xfrm>
        </p:spPr>
        <p:txBody>
          <a:bodyPr>
            <a:normAutofit fontScale="92500" lnSpcReduction="20000"/>
          </a:bodyPr>
          <a:lstStyle/>
          <a:p>
            <a:pPr marL="0" indent="0">
              <a:spcAft>
                <a:spcPts val="800"/>
              </a:spcAft>
              <a:buNone/>
            </a:pPr>
            <a:r>
              <a:rPr lang="en-US" sz="1900" u="sng" dirty="0">
                <a:effectLst/>
                <a:latin typeface="Calibri" panose="020F0502020204030204" pitchFamily="34" charset="0"/>
                <a:ea typeface="Calibri" panose="020F0502020204030204" pitchFamily="34" charset="0"/>
                <a:cs typeface="Times New Roman" panose="02020603050405020304" pitchFamily="18" charset="0"/>
              </a:rPr>
              <a:t>Six external  (social or environmental) elements that helped promote recovery  journeys encompassed</a:t>
            </a:r>
            <a:r>
              <a:rPr lang="en-US" sz="19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Having friends and family who are supportive, but do not undermine  narrator’s self-determination</a:t>
            </a:r>
          </a:p>
          <a:p>
            <a:pPr>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Being told recovery is possible</a:t>
            </a:r>
          </a:p>
          <a:p>
            <a:pPr>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Having contributions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recognised</a:t>
            </a:r>
            <a:r>
              <a:rPr lang="en-US" sz="1900" dirty="0">
                <a:effectLst/>
                <a:latin typeface="Calibri" panose="020F0502020204030204" pitchFamily="34" charset="0"/>
                <a:ea typeface="Calibri" panose="020F0502020204030204" pitchFamily="34" charset="0"/>
                <a:cs typeface="Times New Roman" panose="02020603050405020304" pitchFamily="18" charset="0"/>
              </a:rPr>
              <a:t> and valued</a:t>
            </a:r>
          </a:p>
          <a:p>
            <a:pPr>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Having formal support that is responsive and reflective of changing needs</a:t>
            </a:r>
          </a:p>
          <a:p>
            <a:pPr>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Living and working in a community where other people could see beyond your illness</a:t>
            </a:r>
            <a:endParaRPr lang="fi-FI" sz="19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Having life choices accepted and validated.</a:t>
            </a:r>
            <a:endParaRPr lang="fi-FI"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400" dirty="0"/>
          </a:p>
        </p:txBody>
      </p:sp>
    </p:spTree>
    <p:extLst>
      <p:ext uri="{BB962C8B-B14F-4D97-AF65-F5344CB8AC3E}">
        <p14:creationId xmlns:p14="http://schemas.microsoft.com/office/powerpoint/2010/main" val="206355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isällön paikkamerkki 7">
            <a:extLst>
              <a:ext uri="{FF2B5EF4-FFF2-40B4-BE49-F238E27FC236}">
                <a16:creationId xmlns:a16="http://schemas.microsoft.com/office/drawing/2014/main" id="{0CC4D0D9-2F60-4B0C-8596-50E90884FC05}"/>
              </a:ext>
            </a:extLst>
          </p:cNvPr>
          <p:cNvPicPr>
            <a:picLocks noChangeAspect="1"/>
          </p:cNvPicPr>
          <p:nvPr/>
        </p:nvPicPr>
        <p:blipFill>
          <a:blip r:embed="rId2"/>
          <a:stretch>
            <a:fillRect/>
          </a:stretch>
        </p:blipFill>
        <p:spPr>
          <a:xfrm>
            <a:off x="3770081" y="643467"/>
            <a:ext cx="4651838"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87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BA2CE4-0400-4161-805C-6FA70DE46533}"/>
              </a:ext>
            </a:extLst>
          </p:cNvPr>
          <p:cNvSpPr>
            <a:spLocks noGrp="1"/>
          </p:cNvSpPr>
          <p:nvPr>
            <p:ph type="title"/>
          </p:nvPr>
        </p:nvSpPr>
        <p:spPr/>
        <p:txBody>
          <a:bodyPr/>
          <a:lstStyle/>
          <a:p>
            <a:r>
              <a:rPr lang="fi-FI" dirty="0"/>
              <a:t>REFERENCE</a:t>
            </a:r>
          </a:p>
        </p:txBody>
      </p:sp>
      <p:sp>
        <p:nvSpPr>
          <p:cNvPr id="3" name="Sisällön paikkamerkki 2">
            <a:extLst>
              <a:ext uri="{FF2B5EF4-FFF2-40B4-BE49-F238E27FC236}">
                <a16:creationId xmlns:a16="http://schemas.microsoft.com/office/drawing/2014/main" id="{E962B462-D6AF-4BE9-9989-BC90300290B4}"/>
              </a:ext>
            </a:extLst>
          </p:cNvPr>
          <p:cNvSpPr>
            <a:spLocks noGrp="1"/>
          </p:cNvSpPr>
          <p:nvPr>
            <p:ph idx="1"/>
          </p:nvPr>
        </p:nvSpPr>
        <p:spPr/>
        <p:txBody>
          <a:bodyPr>
            <a:normAutofit fontScale="62500" lnSpcReduction="20000"/>
          </a:bodyPr>
          <a:lstStyle/>
          <a:p>
            <a:r>
              <a:rPr lang="en-US" dirty="0"/>
              <a:t>Mental health Systems in the European Union Member States, Status of Mental Health in Populations and Benefits to be Expected from Investments into Mental Health. European profile of prevention and promotion of mental health (</a:t>
            </a:r>
            <a:r>
              <a:rPr lang="en-US" dirty="0" err="1"/>
              <a:t>EuroPoPP</a:t>
            </a:r>
            <a:r>
              <a:rPr lang="en-US" dirty="0"/>
              <a:t>-MH). 2013. </a:t>
            </a:r>
            <a:r>
              <a:rPr lang="en-US" dirty="0">
                <a:hlinkClick r:id="rId2"/>
              </a:rPr>
              <a:t>https://ec.europa.eu/health//sites/health/files/mental_health/docs/europopp_full_en.pdf</a:t>
            </a:r>
            <a:r>
              <a:rPr lang="en-US" dirty="0"/>
              <a:t> </a:t>
            </a:r>
          </a:p>
          <a:p>
            <a:r>
              <a:rPr lang="en-US" b="0" i="0" dirty="0">
                <a:solidFill>
                  <a:srgbClr val="333333"/>
                </a:solidFill>
                <a:effectLst/>
                <a:latin typeface="-apple-system"/>
              </a:rPr>
              <a:t>Mental Health Foundation. 2018. Recovery. </a:t>
            </a:r>
            <a:r>
              <a:rPr lang="en-US" b="0" i="0" dirty="0">
                <a:solidFill>
                  <a:srgbClr val="333333"/>
                </a:solidFill>
                <a:effectLst/>
                <a:latin typeface="-apple-system"/>
                <a:hlinkClick r:id="rId3"/>
              </a:rPr>
              <a:t>https://www.mentalhealth.org.uk/a-to-z/r/recovery</a:t>
            </a:r>
            <a:r>
              <a:rPr lang="en-US" b="0" i="0" dirty="0">
                <a:solidFill>
                  <a:srgbClr val="333333"/>
                </a:solidFill>
                <a:effectLst/>
                <a:latin typeface="-apple-system"/>
              </a:rPr>
              <a:t> </a:t>
            </a:r>
          </a:p>
          <a:p>
            <a:r>
              <a:rPr lang="en-US" b="0" i="0" dirty="0">
                <a:solidFill>
                  <a:srgbClr val="333333"/>
                </a:solidFill>
                <a:effectLst/>
                <a:latin typeface="-apple-system"/>
              </a:rPr>
              <a:t>Kutcher </a:t>
            </a:r>
            <a:r>
              <a:rPr lang="en-US" b="0" i="0" dirty="0" err="1">
                <a:solidFill>
                  <a:srgbClr val="333333"/>
                </a:solidFill>
                <a:effectLst/>
                <a:latin typeface="-apple-system"/>
              </a:rPr>
              <a:t>S,Wei</a:t>
            </a:r>
            <a:r>
              <a:rPr lang="en-US" b="0" i="0" dirty="0">
                <a:solidFill>
                  <a:srgbClr val="333333"/>
                </a:solidFill>
                <a:effectLst/>
                <a:latin typeface="-apple-system"/>
              </a:rPr>
              <a:t> Y, &amp; Hashish</a:t>
            </a:r>
            <a:r>
              <a:rPr lang="en-US" dirty="0">
                <a:solidFill>
                  <a:srgbClr val="333333"/>
                </a:solidFill>
                <a:latin typeface="-apple-system"/>
              </a:rPr>
              <a:t> M.</a:t>
            </a:r>
            <a:r>
              <a:rPr lang="en-US" b="0" i="0" dirty="0">
                <a:solidFill>
                  <a:srgbClr val="333333"/>
                </a:solidFill>
                <a:effectLst/>
                <a:latin typeface="-apple-system"/>
              </a:rPr>
              <a:t> 2016.- Chapter 8 - Mental Health Literacy for Students and Teachers: A “School Friendly” Approach, Editor(s): Matthew Hodes, Susan </a:t>
            </a:r>
            <a:r>
              <a:rPr lang="en-US" b="0" i="0" dirty="0" err="1">
                <a:solidFill>
                  <a:srgbClr val="333333"/>
                </a:solidFill>
                <a:effectLst/>
                <a:latin typeface="-apple-system"/>
              </a:rPr>
              <a:t>Gau,Positive</a:t>
            </a:r>
            <a:r>
              <a:rPr lang="en-US" b="0" i="0" dirty="0">
                <a:solidFill>
                  <a:srgbClr val="333333"/>
                </a:solidFill>
                <a:effectLst/>
                <a:latin typeface="-apple-system"/>
              </a:rPr>
              <a:t> Mental Health, Fighting Stigma and Promoting Resiliency for Children and Adolescents, Academic Press,2016, P. 161-172, ISBN 9780128043943, </a:t>
            </a:r>
            <a:r>
              <a:rPr lang="en-US" b="0" i="0" dirty="0">
                <a:solidFill>
                  <a:srgbClr val="333333"/>
                </a:solidFill>
                <a:effectLst/>
                <a:latin typeface="-apple-system"/>
                <a:hlinkClick r:id="rId4"/>
              </a:rPr>
              <a:t>https://doi.org/10.1016/B978-0-12-804394-3.00008-5</a:t>
            </a:r>
            <a:r>
              <a:rPr lang="en-US" b="0" i="0" dirty="0">
                <a:solidFill>
                  <a:srgbClr val="333333"/>
                </a:solidFill>
                <a:effectLst/>
                <a:latin typeface="-apple-system"/>
              </a:rPr>
              <a:t>.</a:t>
            </a:r>
          </a:p>
          <a:p>
            <a:r>
              <a:rPr lang="en-US" b="0" i="0" dirty="0">
                <a:solidFill>
                  <a:srgbClr val="333333"/>
                </a:solidFill>
                <a:effectLst/>
                <a:latin typeface="-apple-system"/>
              </a:rPr>
              <a:t>Kutcher S, Wei Y, Coniglio C. Mental Health Literacy: Past, Present, and Future. The Canadian Journal of Psychiatry. 2016;61(3):154-158. doi:10.1177/0706743715616609</a:t>
            </a:r>
          </a:p>
          <a:p>
            <a:r>
              <a:rPr lang="en-US" b="0" i="0" dirty="0">
                <a:solidFill>
                  <a:srgbClr val="333333"/>
                </a:solidFill>
                <a:effectLst/>
                <a:latin typeface="-apple-system"/>
              </a:rPr>
              <a:t>Le </a:t>
            </a:r>
            <a:r>
              <a:rPr lang="en-US" b="0" i="0" dirty="0" err="1">
                <a:solidFill>
                  <a:srgbClr val="333333"/>
                </a:solidFill>
                <a:effectLst/>
                <a:latin typeface="-apple-system"/>
              </a:rPr>
              <a:t>Boutillier</a:t>
            </a:r>
            <a:r>
              <a:rPr lang="en-US" b="0" i="0" dirty="0">
                <a:solidFill>
                  <a:srgbClr val="333333"/>
                </a:solidFill>
                <a:effectLst/>
                <a:latin typeface="-apple-system"/>
              </a:rPr>
              <a:t>, C., Chevalier, A., Lawrence, V. </a:t>
            </a:r>
            <a:r>
              <a:rPr lang="en-US" b="0" i="1" dirty="0">
                <a:solidFill>
                  <a:srgbClr val="333333"/>
                </a:solidFill>
                <a:effectLst/>
                <a:latin typeface="-apple-system"/>
              </a:rPr>
              <a:t>et al.</a:t>
            </a:r>
            <a:r>
              <a:rPr lang="en-US" b="0" i="0" dirty="0">
                <a:solidFill>
                  <a:srgbClr val="333333"/>
                </a:solidFill>
                <a:effectLst/>
                <a:latin typeface="-apple-system"/>
              </a:rPr>
              <a:t> Staff understanding of recovery-orientated mental health practice: a systematic review and narrative synthesis. </a:t>
            </a:r>
            <a:r>
              <a:rPr lang="en-US" b="0" i="1" dirty="0">
                <a:solidFill>
                  <a:srgbClr val="333333"/>
                </a:solidFill>
                <a:effectLst/>
                <a:latin typeface="-apple-system"/>
              </a:rPr>
              <a:t>Implementation Sci</a:t>
            </a:r>
            <a:r>
              <a:rPr lang="en-US" b="0" i="0" dirty="0">
                <a:solidFill>
                  <a:srgbClr val="333333"/>
                </a:solidFill>
                <a:effectLst/>
                <a:latin typeface="-apple-system"/>
              </a:rPr>
              <a:t> </a:t>
            </a:r>
            <a:r>
              <a:rPr lang="en-US" b="1" i="0" dirty="0">
                <a:solidFill>
                  <a:srgbClr val="333333"/>
                </a:solidFill>
                <a:effectLst/>
                <a:latin typeface="-apple-system"/>
              </a:rPr>
              <a:t>10, </a:t>
            </a:r>
            <a:r>
              <a:rPr lang="en-US" b="0" i="0" dirty="0">
                <a:solidFill>
                  <a:srgbClr val="333333"/>
                </a:solidFill>
                <a:effectLst/>
                <a:latin typeface="-apple-system"/>
              </a:rPr>
              <a:t>87 (2015). </a:t>
            </a:r>
            <a:r>
              <a:rPr lang="en-US" b="0" i="0" dirty="0">
                <a:solidFill>
                  <a:srgbClr val="333333"/>
                </a:solidFill>
                <a:effectLst/>
                <a:latin typeface="-apple-system"/>
                <a:hlinkClick r:id="rId5"/>
              </a:rPr>
              <a:t>https://doi.org/10.1186/s13012-015-0275-4</a:t>
            </a:r>
            <a:endParaRPr lang="en-US" b="0" i="0" dirty="0">
              <a:solidFill>
                <a:srgbClr val="333333"/>
              </a:solidFill>
              <a:effectLst/>
              <a:latin typeface="-apple-system"/>
            </a:endParaRPr>
          </a:p>
          <a:p>
            <a:r>
              <a:rPr lang="fi-FI" b="0" i="0" dirty="0" err="1">
                <a:solidFill>
                  <a:srgbClr val="212121"/>
                </a:solidFill>
                <a:effectLst/>
                <a:latin typeface="BlinkMacSystemFont"/>
              </a:rPr>
              <a:t>Leamy</a:t>
            </a:r>
            <a:r>
              <a:rPr lang="fi-FI" b="0" i="0" dirty="0">
                <a:solidFill>
                  <a:srgbClr val="212121"/>
                </a:solidFill>
                <a:effectLst/>
                <a:latin typeface="BlinkMacSystemFont"/>
              </a:rPr>
              <a:t> M, Bird V, </a:t>
            </a:r>
            <a:r>
              <a:rPr lang="fi-FI" b="0" i="0" dirty="0" err="1">
                <a:solidFill>
                  <a:srgbClr val="212121"/>
                </a:solidFill>
                <a:effectLst/>
                <a:latin typeface="BlinkMacSystemFont"/>
              </a:rPr>
              <a:t>Le</a:t>
            </a:r>
            <a:r>
              <a:rPr lang="fi-FI" b="0" i="0" dirty="0">
                <a:solidFill>
                  <a:srgbClr val="212121"/>
                </a:solidFill>
                <a:effectLst/>
                <a:latin typeface="BlinkMacSystemFont"/>
              </a:rPr>
              <a:t> </a:t>
            </a:r>
            <a:r>
              <a:rPr lang="fi-FI" b="0" i="0" dirty="0" err="1">
                <a:solidFill>
                  <a:srgbClr val="212121"/>
                </a:solidFill>
                <a:effectLst/>
                <a:latin typeface="BlinkMacSystemFont"/>
              </a:rPr>
              <a:t>Boutillier</a:t>
            </a:r>
            <a:r>
              <a:rPr lang="fi-FI" b="0" i="0" dirty="0">
                <a:solidFill>
                  <a:srgbClr val="212121"/>
                </a:solidFill>
                <a:effectLst/>
                <a:latin typeface="BlinkMacSystemFont"/>
              </a:rPr>
              <a:t> C, Williams J, </a:t>
            </a:r>
            <a:r>
              <a:rPr lang="fi-FI" b="0" i="0" dirty="0" err="1">
                <a:solidFill>
                  <a:srgbClr val="212121"/>
                </a:solidFill>
                <a:effectLst/>
                <a:latin typeface="BlinkMacSystemFont"/>
              </a:rPr>
              <a:t>Slade</a:t>
            </a:r>
            <a:r>
              <a:rPr lang="fi-FI" b="0" i="0" dirty="0">
                <a:solidFill>
                  <a:srgbClr val="212121"/>
                </a:solidFill>
                <a:effectLst/>
                <a:latin typeface="BlinkMacSystemFont"/>
              </a:rPr>
              <a:t> M. </a:t>
            </a:r>
            <a:r>
              <a:rPr lang="fi-FI" b="0" i="0" dirty="0" err="1">
                <a:solidFill>
                  <a:srgbClr val="212121"/>
                </a:solidFill>
                <a:effectLst/>
                <a:latin typeface="BlinkMacSystemFont"/>
              </a:rPr>
              <a:t>Conceptual</a:t>
            </a:r>
            <a:r>
              <a:rPr lang="fi-FI" b="0" i="0" dirty="0">
                <a:solidFill>
                  <a:srgbClr val="212121"/>
                </a:solidFill>
                <a:effectLst/>
                <a:latin typeface="BlinkMacSystemFont"/>
              </a:rPr>
              <a:t> </a:t>
            </a:r>
            <a:r>
              <a:rPr lang="fi-FI" b="0" i="0" dirty="0" err="1">
                <a:solidFill>
                  <a:srgbClr val="212121"/>
                </a:solidFill>
                <a:effectLst/>
                <a:latin typeface="BlinkMacSystemFont"/>
              </a:rPr>
              <a:t>framework</a:t>
            </a:r>
            <a:r>
              <a:rPr lang="fi-FI" b="0" i="0" dirty="0">
                <a:solidFill>
                  <a:srgbClr val="212121"/>
                </a:solidFill>
                <a:effectLst/>
                <a:latin typeface="BlinkMacSystemFont"/>
              </a:rPr>
              <a:t> for </a:t>
            </a:r>
            <a:r>
              <a:rPr lang="fi-FI" b="0" i="0" dirty="0" err="1">
                <a:solidFill>
                  <a:srgbClr val="212121"/>
                </a:solidFill>
                <a:effectLst/>
                <a:latin typeface="BlinkMacSystemFont"/>
              </a:rPr>
              <a:t>personal</a:t>
            </a:r>
            <a:r>
              <a:rPr lang="fi-FI" b="0" i="0" dirty="0">
                <a:solidFill>
                  <a:srgbClr val="212121"/>
                </a:solidFill>
                <a:effectLst/>
                <a:latin typeface="BlinkMacSystemFont"/>
              </a:rPr>
              <a:t> </a:t>
            </a:r>
            <a:r>
              <a:rPr lang="fi-FI" b="0" i="0" dirty="0" err="1">
                <a:solidFill>
                  <a:srgbClr val="212121"/>
                </a:solidFill>
                <a:effectLst/>
                <a:latin typeface="BlinkMacSystemFont"/>
              </a:rPr>
              <a:t>recovery</a:t>
            </a:r>
            <a:r>
              <a:rPr lang="fi-FI" b="0" i="0" dirty="0">
                <a:solidFill>
                  <a:srgbClr val="212121"/>
                </a:solidFill>
                <a:effectLst/>
                <a:latin typeface="BlinkMacSystemFont"/>
              </a:rPr>
              <a:t> in </a:t>
            </a:r>
            <a:r>
              <a:rPr lang="fi-FI" b="0" i="0" dirty="0" err="1">
                <a:solidFill>
                  <a:srgbClr val="212121"/>
                </a:solidFill>
                <a:effectLst/>
                <a:latin typeface="BlinkMacSystemFont"/>
              </a:rPr>
              <a:t>mental</a:t>
            </a:r>
            <a:r>
              <a:rPr lang="fi-FI" b="0" i="0" dirty="0">
                <a:solidFill>
                  <a:srgbClr val="212121"/>
                </a:solidFill>
                <a:effectLst/>
                <a:latin typeface="BlinkMacSystemFont"/>
              </a:rPr>
              <a:t> </a:t>
            </a:r>
            <a:r>
              <a:rPr lang="fi-FI" b="0" i="0" dirty="0" err="1">
                <a:solidFill>
                  <a:srgbClr val="212121"/>
                </a:solidFill>
                <a:effectLst/>
                <a:latin typeface="BlinkMacSystemFont"/>
              </a:rPr>
              <a:t>health</a:t>
            </a:r>
            <a:r>
              <a:rPr lang="fi-FI" b="0" i="0" dirty="0">
                <a:solidFill>
                  <a:srgbClr val="212121"/>
                </a:solidFill>
                <a:effectLst/>
                <a:latin typeface="BlinkMacSystemFont"/>
              </a:rPr>
              <a:t>: </a:t>
            </a:r>
            <a:r>
              <a:rPr lang="fi-FI" b="0" i="0" dirty="0" err="1">
                <a:solidFill>
                  <a:srgbClr val="212121"/>
                </a:solidFill>
                <a:effectLst/>
                <a:latin typeface="BlinkMacSystemFont"/>
              </a:rPr>
              <a:t>systematic</a:t>
            </a:r>
            <a:r>
              <a:rPr lang="fi-FI" b="0" i="0" dirty="0">
                <a:solidFill>
                  <a:srgbClr val="212121"/>
                </a:solidFill>
                <a:effectLst/>
                <a:latin typeface="BlinkMacSystemFont"/>
              </a:rPr>
              <a:t> </a:t>
            </a:r>
            <a:r>
              <a:rPr lang="fi-FI" b="0" i="0" dirty="0" err="1">
                <a:solidFill>
                  <a:srgbClr val="212121"/>
                </a:solidFill>
                <a:effectLst/>
                <a:latin typeface="BlinkMacSystemFont"/>
              </a:rPr>
              <a:t>review</a:t>
            </a:r>
            <a:r>
              <a:rPr lang="fi-FI" b="0" i="0" dirty="0">
                <a:solidFill>
                  <a:srgbClr val="212121"/>
                </a:solidFill>
                <a:effectLst/>
                <a:latin typeface="BlinkMacSystemFont"/>
              </a:rPr>
              <a:t> and </a:t>
            </a:r>
            <a:r>
              <a:rPr lang="fi-FI" b="0" i="0" dirty="0" err="1">
                <a:solidFill>
                  <a:srgbClr val="212121"/>
                </a:solidFill>
                <a:effectLst/>
                <a:latin typeface="BlinkMacSystemFont"/>
              </a:rPr>
              <a:t>narrative</a:t>
            </a:r>
            <a:r>
              <a:rPr lang="fi-FI" b="0" i="0" dirty="0">
                <a:solidFill>
                  <a:srgbClr val="212121"/>
                </a:solidFill>
                <a:effectLst/>
                <a:latin typeface="BlinkMacSystemFont"/>
              </a:rPr>
              <a:t> </a:t>
            </a:r>
            <a:r>
              <a:rPr lang="fi-FI" b="0" i="0" dirty="0" err="1">
                <a:solidFill>
                  <a:srgbClr val="212121"/>
                </a:solidFill>
                <a:effectLst/>
                <a:latin typeface="BlinkMacSystemFont"/>
              </a:rPr>
              <a:t>synthesis</a:t>
            </a:r>
            <a:r>
              <a:rPr lang="fi-FI" b="0" i="0" dirty="0">
                <a:solidFill>
                  <a:srgbClr val="212121"/>
                </a:solidFill>
                <a:effectLst/>
                <a:latin typeface="BlinkMacSystemFont"/>
              </a:rPr>
              <a:t>. </a:t>
            </a:r>
            <a:r>
              <a:rPr lang="fi-FI" b="0" i="0" dirty="0" err="1">
                <a:solidFill>
                  <a:srgbClr val="212121"/>
                </a:solidFill>
                <a:effectLst/>
                <a:latin typeface="BlinkMacSystemFont"/>
              </a:rPr>
              <a:t>Br</a:t>
            </a:r>
            <a:r>
              <a:rPr lang="fi-FI" b="0" i="0" dirty="0">
                <a:solidFill>
                  <a:srgbClr val="212121"/>
                </a:solidFill>
                <a:effectLst/>
                <a:latin typeface="BlinkMacSystemFont"/>
              </a:rPr>
              <a:t> J </a:t>
            </a:r>
            <a:r>
              <a:rPr lang="fi-FI" b="0" i="0" dirty="0" err="1">
                <a:solidFill>
                  <a:srgbClr val="212121"/>
                </a:solidFill>
                <a:effectLst/>
                <a:latin typeface="BlinkMacSystemFont"/>
              </a:rPr>
              <a:t>Psychiatry</a:t>
            </a:r>
            <a:r>
              <a:rPr lang="fi-FI" b="0" i="0" dirty="0">
                <a:solidFill>
                  <a:srgbClr val="212121"/>
                </a:solidFill>
                <a:effectLst/>
                <a:latin typeface="BlinkMacSystemFont"/>
              </a:rPr>
              <a:t>. 2011 Dec;199(6):445-52. </a:t>
            </a:r>
            <a:r>
              <a:rPr lang="fi-FI" b="0" i="0" dirty="0" err="1">
                <a:solidFill>
                  <a:srgbClr val="212121"/>
                </a:solidFill>
                <a:effectLst/>
                <a:latin typeface="BlinkMacSystemFont"/>
              </a:rPr>
              <a:t>doi</a:t>
            </a:r>
            <a:r>
              <a:rPr lang="fi-FI" b="0" i="0" dirty="0">
                <a:solidFill>
                  <a:srgbClr val="212121"/>
                </a:solidFill>
                <a:effectLst/>
                <a:latin typeface="BlinkMacSystemFont"/>
              </a:rPr>
              <a:t>: 10.1192/bjp.bp.110.083733. PMID: 22130746.</a:t>
            </a:r>
          </a:p>
          <a:p>
            <a:r>
              <a:rPr lang="fi-FI" dirty="0" err="1">
                <a:solidFill>
                  <a:srgbClr val="212121"/>
                </a:solidFill>
                <a:latin typeface="BlinkMacSystemFont"/>
              </a:rPr>
              <a:t>Nordling</a:t>
            </a:r>
            <a:r>
              <a:rPr lang="fi-FI" dirty="0">
                <a:solidFill>
                  <a:srgbClr val="212121"/>
                </a:solidFill>
                <a:latin typeface="BlinkMacSystemFont"/>
              </a:rPr>
              <a:t> E. 2018. Mitä toipumisorientaatio tarkoittaa mielenterveystyössä. Duodecim, 134:1476–83</a:t>
            </a:r>
            <a:endParaRPr lang="fi-FI" b="0" i="0" dirty="0">
              <a:solidFill>
                <a:srgbClr val="212121"/>
              </a:solidFill>
              <a:effectLst/>
              <a:latin typeface="BlinkMacSystemFont"/>
            </a:endParaRPr>
          </a:p>
          <a:p>
            <a:endParaRPr lang="en-US" b="0" i="0" dirty="0">
              <a:solidFill>
                <a:srgbClr val="333333"/>
              </a:solidFill>
              <a:effectLst/>
              <a:latin typeface="-apple-system"/>
            </a:endParaRPr>
          </a:p>
        </p:txBody>
      </p:sp>
    </p:spTree>
    <p:extLst>
      <p:ext uri="{BB962C8B-B14F-4D97-AF65-F5344CB8AC3E}">
        <p14:creationId xmlns:p14="http://schemas.microsoft.com/office/powerpoint/2010/main" val="410537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7" name="Tekstin paikkamerkki 6">
            <a:extLst>
              <a:ext uri="{FF2B5EF4-FFF2-40B4-BE49-F238E27FC236}">
                <a16:creationId xmlns:a16="http://schemas.microsoft.com/office/drawing/2014/main" id="{68D335CD-E308-4D51-A749-0B77F536408E}"/>
              </a:ext>
            </a:extLst>
          </p:cNvPr>
          <p:cNvSpPr>
            <a:spLocks noGrp="1"/>
          </p:cNvSpPr>
          <p:nvPr>
            <p:ph type="body" idx="1"/>
          </p:nvPr>
        </p:nvSpPr>
        <p:spPr>
          <a:xfrm>
            <a:off x="595746" y="1712374"/>
            <a:ext cx="5157787" cy="823912"/>
          </a:xfrm>
        </p:spPr>
        <p:txBody>
          <a:bodyPr/>
          <a:lstStyle/>
          <a:p>
            <a:r>
              <a:rPr lang="en-US" sz="2400" b="1" dirty="0"/>
              <a:t>POSITIVE MENTAL HEALTH</a:t>
            </a:r>
          </a:p>
          <a:p>
            <a:endParaRPr lang="fi-FI" dirty="0"/>
          </a:p>
        </p:txBody>
      </p:sp>
      <p:sp>
        <p:nvSpPr>
          <p:cNvPr id="3" name="Content Placeholder 2"/>
          <p:cNvSpPr>
            <a:spLocks noGrp="1"/>
          </p:cNvSpPr>
          <p:nvPr>
            <p:ph sz="half" idx="2"/>
          </p:nvPr>
        </p:nvSpPr>
        <p:spPr>
          <a:xfrm>
            <a:off x="595746" y="2147886"/>
            <a:ext cx="5401830" cy="4344989"/>
          </a:xfrm>
        </p:spPr>
        <p:txBody>
          <a:bodyPr>
            <a:normAutofit fontScale="77500" lnSpcReduction="20000"/>
          </a:bodyPr>
          <a:lstStyle/>
          <a:p>
            <a:pPr marL="0" indent="0">
              <a:buNone/>
            </a:pPr>
            <a:r>
              <a:rPr lang="en-US" dirty="0"/>
              <a:t> “ Positive” as a character of the concept that makes it greater than freedom or absence of disorders or symptoms</a:t>
            </a:r>
          </a:p>
          <a:p>
            <a:pPr marL="0" indent="0">
              <a:buNone/>
            </a:pPr>
            <a:r>
              <a:rPr lang="en-US" b="1" dirty="0"/>
              <a:t>Protective buffer for various life situations!</a:t>
            </a:r>
          </a:p>
          <a:p>
            <a:r>
              <a:rPr lang="en-US" sz="2900" dirty="0"/>
              <a:t>Resilience helps us to spring back from and cope in psychologically demanding situations </a:t>
            </a:r>
          </a:p>
          <a:p>
            <a:r>
              <a:rPr lang="en-US" sz="2900" dirty="0"/>
              <a:t>Social factors are strongly related to recovering mental health</a:t>
            </a:r>
          </a:p>
          <a:p>
            <a:r>
              <a:rPr lang="en-GB" sz="2900" dirty="0"/>
              <a:t>Poor awareness and knowledge and strong attitudes towards mental health issues are widely globally recognized </a:t>
            </a:r>
            <a:endParaRPr lang="fi-FI" sz="2900" dirty="0">
              <a:solidFill>
                <a:prstClr val="black"/>
              </a:solidFill>
            </a:endParaRPr>
          </a:p>
          <a:p>
            <a:pPr marL="726263" lvl="1" indent="-342900">
              <a:buFont typeface="Wingdings" panose="05000000000000000000" pitchFamily="2" charset="2"/>
              <a:buChar char="Ø"/>
            </a:pPr>
            <a:r>
              <a:rPr lang="en-US" sz="2900" dirty="0"/>
              <a:t>Cultural context matters </a:t>
            </a:r>
          </a:p>
          <a:p>
            <a:pPr marL="726263" lvl="1" indent="-342900">
              <a:buFont typeface="Wingdings" panose="05000000000000000000" pitchFamily="2" charset="2"/>
              <a:buChar char="Ø"/>
            </a:pPr>
            <a:r>
              <a:rPr lang="en-US" sz="2900" dirty="0"/>
              <a:t>Mental health literacy (MHL)</a:t>
            </a:r>
          </a:p>
          <a:p>
            <a:pPr marL="0" indent="0">
              <a:buNone/>
            </a:pPr>
            <a:endParaRPr lang="en-US" sz="2900" dirty="0"/>
          </a:p>
        </p:txBody>
      </p:sp>
      <p:sp>
        <p:nvSpPr>
          <p:cNvPr id="8" name="Tekstin paikkamerkki 7">
            <a:extLst>
              <a:ext uri="{FF2B5EF4-FFF2-40B4-BE49-F238E27FC236}">
                <a16:creationId xmlns:a16="http://schemas.microsoft.com/office/drawing/2014/main" id="{2974E533-523D-4613-A442-F45BE05C8ACE}"/>
              </a:ext>
            </a:extLst>
          </p:cNvPr>
          <p:cNvSpPr>
            <a:spLocks noGrp="1"/>
          </p:cNvSpPr>
          <p:nvPr>
            <p:ph type="body" sz="quarter" idx="3"/>
          </p:nvPr>
        </p:nvSpPr>
        <p:spPr>
          <a:xfrm>
            <a:off x="6096000" y="1690688"/>
            <a:ext cx="5183188" cy="823912"/>
          </a:xfrm>
        </p:spPr>
        <p:txBody>
          <a:bodyPr anchor="t"/>
          <a:lstStyle/>
          <a:p>
            <a:r>
              <a:rPr lang="fi-FI" dirty="0"/>
              <a:t>RECOVERY</a:t>
            </a:r>
          </a:p>
        </p:txBody>
      </p:sp>
      <p:sp>
        <p:nvSpPr>
          <p:cNvPr id="9" name="Sisällön paikkamerkki 8">
            <a:extLst>
              <a:ext uri="{FF2B5EF4-FFF2-40B4-BE49-F238E27FC236}">
                <a16:creationId xmlns:a16="http://schemas.microsoft.com/office/drawing/2014/main" id="{C6C07B86-99D0-4000-9E9D-6417930A0B58}"/>
              </a:ext>
            </a:extLst>
          </p:cNvPr>
          <p:cNvSpPr>
            <a:spLocks noGrp="1"/>
          </p:cNvSpPr>
          <p:nvPr>
            <p:ph sz="quarter" idx="4"/>
          </p:nvPr>
        </p:nvSpPr>
        <p:spPr>
          <a:xfrm>
            <a:off x="6134100" y="2149458"/>
            <a:ext cx="5183188" cy="3684588"/>
          </a:xfrm>
        </p:spPr>
        <p:txBody>
          <a:bodyPr>
            <a:normAutofit fontScale="77500" lnSpcReduction="20000"/>
          </a:bodyPr>
          <a:lstStyle/>
          <a:p>
            <a:pPr marL="0" indent="0">
              <a:buNone/>
            </a:pPr>
            <a:r>
              <a:rPr lang="en-US" sz="2800" b="1" dirty="0"/>
              <a:t>Recovery </a:t>
            </a:r>
            <a:r>
              <a:rPr lang="en-US" sz="2800" dirty="0"/>
              <a:t>may not be  a synonym for complete recovery ( </a:t>
            </a:r>
            <a:r>
              <a:rPr lang="en-US" sz="2800" dirty="0" err="1"/>
              <a:t>i.e</a:t>
            </a:r>
            <a:r>
              <a:rPr lang="en-US" sz="2800" dirty="0"/>
              <a:t> as recovering from the physical trauma)</a:t>
            </a:r>
          </a:p>
          <a:p>
            <a:r>
              <a:rPr lang="en-US" sz="2800" dirty="0">
                <a:solidFill>
                  <a:srgbClr val="555555"/>
                </a:solidFill>
              </a:rPr>
              <a:t>Can been seen as “</a:t>
            </a:r>
            <a:r>
              <a:rPr lang="en-US" sz="2800" b="0" i="0" dirty="0">
                <a:solidFill>
                  <a:srgbClr val="555555"/>
                </a:solidFill>
                <a:effectLst/>
              </a:rPr>
              <a:t> </a:t>
            </a:r>
            <a:r>
              <a:rPr lang="en-US" sz="2800" b="0" i="0" dirty="0" err="1">
                <a:solidFill>
                  <a:srgbClr val="555555"/>
                </a:solidFill>
                <a:effectLst/>
              </a:rPr>
              <a:t>realisation</a:t>
            </a:r>
            <a:r>
              <a:rPr lang="en-US" sz="2800" b="0" i="0" dirty="0">
                <a:solidFill>
                  <a:srgbClr val="555555"/>
                </a:solidFill>
                <a:effectLst/>
              </a:rPr>
              <a:t> of goals, and the development of relationships and skills that support a positive life, with or without ongoing mental health problems” (Mental </a:t>
            </a:r>
            <a:r>
              <a:rPr lang="en-US" sz="2800" dirty="0">
                <a:solidFill>
                  <a:srgbClr val="555555"/>
                </a:solidFill>
              </a:rPr>
              <a:t>H</a:t>
            </a:r>
            <a:r>
              <a:rPr lang="en-US" sz="2800" b="0" i="0" dirty="0">
                <a:solidFill>
                  <a:srgbClr val="555555"/>
                </a:solidFill>
                <a:effectLst/>
              </a:rPr>
              <a:t>ealth Foundation 2018</a:t>
            </a:r>
            <a:endParaRPr lang="fi-FI" dirty="0"/>
          </a:p>
        </p:txBody>
      </p:sp>
    </p:spTree>
    <p:extLst>
      <p:ext uri="{BB962C8B-B14F-4D97-AF65-F5344CB8AC3E}">
        <p14:creationId xmlns:p14="http://schemas.microsoft.com/office/powerpoint/2010/main" val="206731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87533" y="1798654"/>
            <a:ext cx="9492470" cy="3731511"/>
          </a:xfrm>
        </p:spPr>
        <p:txBody>
          <a:bodyPr>
            <a:normAutofit fontScale="92500" lnSpcReduction="20000"/>
          </a:bodyPr>
          <a:lstStyle/>
          <a:p>
            <a:pPr marL="0" indent="0">
              <a:buNone/>
            </a:pPr>
            <a:r>
              <a:rPr lang="fi-FI" dirty="0"/>
              <a:t>European </a:t>
            </a:r>
            <a:r>
              <a:rPr lang="fi-FI" dirty="0" err="1"/>
              <a:t>study</a:t>
            </a:r>
            <a:r>
              <a:rPr lang="fi-FI" dirty="0"/>
              <a:t> </a:t>
            </a:r>
            <a:r>
              <a:rPr lang="fi-FI" dirty="0" err="1"/>
              <a:t>showed</a:t>
            </a:r>
            <a:r>
              <a:rPr lang="fi-FI" dirty="0"/>
              <a:t> </a:t>
            </a:r>
            <a:r>
              <a:rPr lang="fi-FI" dirty="0" err="1"/>
              <a:t>significant</a:t>
            </a:r>
            <a:r>
              <a:rPr lang="fi-FI" dirty="0"/>
              <a:t> </a:t>
            </a:r>
            <a:r>
              <a:rPr lang="fi-FI" dirty="0" err="1"/>
              <a:t>determinants</a:t>
            </a:r>
            <a:r>
              <a:rPr lang="fi-FI" dirty="0"/>
              <a:t> for </a:t>
            </a:r>
            <a:r>
              <a:rPr lang="fi-FI" dirty="0" err="1"/>
              <a:t>poor</a:t>
            </a:r>
            <a:r>
              <a:rPr lang="fi-FI" dirty="0"/>
              <a:t> HL as </a:t>
            </a:r>
            <a:r>
              <a:rPr lang="fi-FI" dirty="0" err="1"/>
              <a:t>low</a:t>
            </a:r>
            <a:r>
              <a:rPr lang="fi-FI" dirty="0"/>
              <a:t> </a:t>
            </a:r>
            <a:r>
              <a:rPr lang="fi-FI" b="1" dirty="0" err="1"/>
              <a:t>socio-economical</a:t>
            </a:r>
            <a:r>
              <a:rPr lang="fi-FI" b="1" dirty="0"/>
              <a:t> status </a:t>
            </a:r>
            <a:r>
              <a:rPr lang="fi-FI" dirty="0"/>
              <a:t>and </a:t>
            </a:r>
            <a:r>
              <a:rPr lang="fi-FI" b="1" dirty="0" err="1"/>
              <a:t>lower</a:t>
            </a:r>
            <a:r>
              <a:rPr lang="fi-FI" b="1" dirty="0"/>
              <a:t> </a:t>
            </a:r>
            <a:r>
              <a:rPr lang="fi-FI" b="1" dirty="0" err="1"/>
              <a:t>education</a:t>
            </a:r>
            <a:r>
              <a:rPr lang="fi-FI" b="1" dirty="0"/>
              <a:t> </a:t>
            </a:r>
            <a:endParaRPr lang="fi-FI" dirty="0"/>
          </a:p>
          <a:p>
            <a:pPr marL="0" indent="0">
              <a:buNone/>
            </a:pPr>
            <a:r>
              <a:rPr lang="en-US" i="1" dirty="0"/>
              <a:t>“ worse health and thus higher demands for health services seems to be accompanied by lower levels of health literacy” (</a:t>
            </a:r>
            <a:r>
              <a:rPr lang="fi-FI" sz="2400" dirty="0" err="1"/>
              <a:t>Sørensen</a:t>
            </a:r>
            <a:r>
              <a:rPr lang="fi-FI" sz="2400" dirty="0"/>
              <a:t> et al. 2019)</a:t>
            </a:r>
            <a:endParaRPr lang="en-US" i="1" dirty="0"/>
          </a:p>
          <a:p>
            <a:pPr marL="0" indent="0">
              <a:buNone/>
            </a:pPr>
            <a:r>
              <a:rPr lang="en-US" sz="1600" i="1" dirty="0" err="1"/>
              <a:t>i.e</a:t>
            </a:r>
            <a:r>
              <a:rPr lang="en-US" sz="1600" i="1" dirty="0"/>
              <a:t> overeating, alcohol consumption, and smoking to as coping mechanisms (</a:t>
            </a:r>
            <a:r>
              <a:rPr lang="en-US" sz="1600" i="1" dirty="0" err="1"/>
              <a:t>Delara</a:t>
            </a:r>
            <a:r>
              <a:rPr lang="en-US" sz="1600" i="1" dirty="0"/>
              <a:t> 2015)</a:t>
            </a:r>
          </a:p>
          <a:p>
            <a:pPr marL="0" indent="0">
              <a:buNone/>
            </a:pPr>
            <a:endParaRPr lang="en-US" sz="1600" i="1" dirty="0"/>
          </a:p>
          <a:p>
            <a:pPr marL="0" indent="0">
              <a:buNone/>
            </a:pPr>
            <a:r>
              <a:rPr lang="fi-FI" i="1" dirty="0"/>
              <a:t>WHO </a:t>
            </a:r>
            <a:r>
              <a:rPr lang="fi-FI" i="1" dirty="0" err="1"/>
              <a:t>states</a:t>
            </a:r>
            <a:r>
              <a:rPr lang="fi-FI" i="1" dirty="0"/>
              <a:t> </a:t>
            </a:r>
            <a:r>
              <a:rPr lang="fi-FI" i="1" dirty="0" err="1"/>
              <a:t>that</a:t>
            </a:r>
            <a:r>
              <a:rPr lang="fi-FI" i="1" dirty="0"/>
              <a:t> HL </a:t>
            </a:r>
            <a:r>
              <a:rPr lang="fi-FI" i="1" dirty="0" err="1"/>
              <a:t>predicts</a:t>
            </a:r>
            <a:r>
              <a:rPr lang="fi-FI" i="1" dirty="0"/>
              <a:t> </a:t>
            </a:r>
            <a:r>
              <a:rPr lang="fi-FI" i="1" dirty="0" err="1"/>
              <a:t>economic</a:t>
            </a:r>
            <a:r>
              <a:rPr lang="fi-FI" i="1" dirty="0"/>
              <a:t> </a:t>
            </a:r>
            <a:r>
              <a:rPr lang="fi-FI" i="1" dirty="0" err="1"/>
              <a:t>prosperity</a:t>
            </a:r>
            <a:endParaRPr lang="fi-FI" i="1" dirty="0"/>
          </a:p>
          <a:p>
            <a:pPr>
              <a:buFont typeface="Wingdings" panose="05000000000000000000" pitchFamily="2" charset="2"/>
              <a:buChar char="Ø"/>
            </a:pPr>
            <a:r>
              <a:rPr lang="fi-FI" i="1" dirty="0" err="1"/>
              <a:t>Literate</a:t>
            </a:r>
            <a:r>
              <a:rPr lang="fi-FI" i="1" dirty="0"/>
              <a:t> </a:t>
            </a:r>
            <a:r>
              <a:rPr lang="fi-FI" i="1" dirty="0" err="1"/>
              <a:t>individuals</a:t>
            </a:r>
            <a:r>
              <a:rPr lang="fi-FI" i="1" dirty="0"/>
              <a:t> </a:t>
            </a:r>
            <a:r>
              <a:rPr lang="fi-FI" i="1" dirty="0" err="1"/>
              <a:t>participate</a:t>
            </a:r>
            <a:r>
              <a:rPr lang="fi-FI" i="1" dirty="0"/>
              <a:t> and </a:t>
            </a:r>
            <a:r>
              <a:rPr lang="fi-FI" i="1" dirty="0" err="1"/>
              <a:t>are</a:t>
            </a:r>
            <a:r>
              <a:rPr lang="fi-FI" i="1" dirty="0"/>
              <a:t> </a:t>
            </a:r>
            <a:r>
              <a:rPr lang="fi-FI" i="1" dirty="0" err="1"/>
              <a:t>more</a:t>
            </a:r>
            <a:r>
              <a:rPr lang="fi-FI" i="1" dirty="0"/>
              <a:t> </a:t>
            </a:r>
            <a:r>
              <a:rPr lang="fi-FI" i="1" dirty="0" err="1"/>
              <a:t>successful</a:t>
            </a:r>
            <a:endParaRPr lang="fi-FI" i="1" dirty="0"/>
          </a:p>
          <a:p>
            <a:pPr>
              <a:buFont typeface="Wingdings" panose="05000000000000000000" pitchFamily="2" charset="2"/>
              <a:buChar char="Ø"/>
            </a:pPr>
            <a:r>
              <a:rPr lang="fi-FI" i="1" dirty="0" err="1"/>
              <a:t>Worse</a:t>
            </a:r>
            <a:r>
              <a:rPr lang="fi-FI" i="1" dirty="0"/>
              <a:t> </a:t>
            </a:r>
            <a:r>
              <a:rPr lang="fi-FI" i="1" dirty="0" err="1"/>
              <a:t>socioeconomic</a:t>
            </a:r>
            <a:r>
              <a:rPr lang="fi-FI" i="1" dirty="0"/>
              <a:t> status </a:t>
            </a:r>
            <a:r>
              <a:rPr lang="fi-FI" i="1" dirty="0" err="1"/>
              <a:t>may</a:t>
            </a:r>
            <a:r>
              <a:rPr lang="fi-FI" i="1" dirty="0"/>
              <a:t>  </a:t>
            </a:r>
            <a:r>
              <a:rPr lang="fi-FI" i="1" dirty="0" err="1"/>
              <a:t>increase</a:t>
            </a:r>
            <a:r>
              <a:rPr lang="fi-FI" i="1" dirty="0"/>
              <a:t> </a:t>
            </a:r>
            <a:r>
              <a:rPr lang="fi-FI" i="1" dirty="0" err="1"/>
              <a:t>social</a:t>
            </a:r>
            <a:r>
              <a:rPr lang="fi-FI" i="1" dirty="0"/>
              <a:t> </a:t>
            </a:r>
            <a:r>
              <a:rPr lang="fi-FI" i="1" dirty="0" err="1"/>
              <a:t>limitation</a:t>
            </a:r>
            <a:r>
              <a:rPr lang="fi-FI" i="1" dirty="0"/>
              <a:t> of </a:t>
            </a:r>
            <a:r>
              <a:rPr lang="fi-FI" i="1" dirty="0" err="1"/>
              <a:t>immigrant</a:t>
            </a:r>
            <a:r>
              <a:rPr lang="fi-FI" i="1" dirty="0"/>
              <a:t> </a:t>
            </a:r>
            <a:r>
              <a:rPr lang="fi-FI" i="1" dirty="0" err="1"/>
              <a:t>women</a:t>
            </a:r>
            <a:r>
              <a:rPr lang="fi-FI" i="1" dirty="0"/>
              <a:t> (</a:t>
            </a:r>
            <a:r>
              <a:rPr lang="fi-FI" i="1" dirty="0" err="1"/>
              <a:t>Delara</a:t>
            </a:r>
            <a:r>
              <a:rPr lang="fi-FI" i="1" dirty="0"/>
              <a:t> 2015)</a:t>
            </a:r>
          </a:p>
          <a:p>
            <a:pPr marL="0" indent="0">
              <a:buNone/>
            </a:pPr>
            <a:endParaRPr lang="fi-FI" i="1" dirty="0"/>
          </a:p>
          <a:p>
            <a:pPr marL="0" indent="0">
              <a:buNone/>
            </a:pPr>
            <a:endParaRPr lang="fi-FI" i="1" dirty="0"/>
          </a:p>
        </p:txBody>
      </p:sp>
      <p:sp>
        <p:nvSpPr>
          <p:cNvPr id="13" name="Title 12"/>
          <p:cNvSpPr>
            <a:spLocks noGrp="1"/>
          </p:cNvSpPr>
          <p:nvPr>
            <p:ph type="title"/>
          </p:nvPr>
        </p:nvSpPr>
        <p:spPr/>
        <p:txBody>
          <a:bodyPr/>
          <a:lstStyle/>
          <a:p>
            <a:r>
              <a:rPr lang="fi-FI" dirty="0"/>
              <a:t>Health </a:t>
            </a:r>
            <a:r>
              <a:rPr lang="fi-FI" dirty="0" err="1"/>
              <a:t>Literacy</a:t>
            </a:r>
            <a:r>
              <a:rPr lang="fi-FI" dirty="0"/>
              <a:t> (HL) -  </a:t>
            </a:r>
            <a:r>
              <a:rPr lang="fi-FI" dirty="0" err="1"/>
              <a:t>strong</a:t>
            </a:r>
            <a:r>
              <a:rPr lang="fi-FI" dirty="0"/>
              <a:t> </a:t>
            </a:r>
            <a:r>
              <a:rPr lang="fi-FI" dirty="0" err="1"/>
              <a:t>predictor</a:t>
            </a:r>
            <a:r>
              <a:rPr lang="fi-FI" dirty="0"/>
              <a:t> of </a:t>
            </a:r>
            <a:r>
              <a:rPr lang="fi-FI" dirty="0" err="1"/>
              <a:t>prosperity</a:t>
            </a:r>
            <a:endParaRPr lang="fi-FI" dirty="0"/>
          </a:p>
        </p:txBody>
      </p:sp>
      <p:sp>
        <p:nvSpPr>
          <p:cNvPr id="7" name="Date Placeholder 6"/>
          <p:cNvSpPr>
            <a:spLocks noGrp="1"/>
          </p:cNvSpPr>
          <p:nvPr>
            <p:ph type="dt" sz="half" idx="10"/>
          </p:nvPr>
        </p:nvSpPr>
        <p:spPr/>
        <p:txBody>
          <a:bodyPr/>
          <a:lstStyle/>
          <a:p>
            <a:fld id="{000059A1-0099-4B10-A5CF-27E515FB5E4A}" type="datetime3">
              <a:rPr lang="en-US" smtClean="0"/>
              <a:pPr/>
              <a:t>17 April 2023</a:t>
            </a:fld>
            <a:endParaRPr lang="fi-FI" dirty="0"/>
          </a:p>
        </p:txBody>
      </p:sp>
      <p:sp>
        <p:nvSpPr>
          <p:cNvPr id="8" name="Footer Placeholder 7"/>
          <p:cNvSpPr>
            <a:spLocks noGrp="1"/>
          </p:cNvSpPr>
          <p:nvPr>
            <p:ph type="ftr" sz="quarter" idx="11"/>
          </p:nvPr>
        </p:nvSpPr>
        <p:spPr/>
        <p:txBody>
          <a:bodyPr/>
          <a:lstStyle/>
          <a:p>
            <a:r>
              <a:rPr lang="fi-FI"/>
              <a:t>Presentation name</a:t>
            </a:r>
            <a:endParaRPr lang="fi-FI" dirty="0"/>
          </a:p>
        </p:txBody>
      </p:sp>
      <p:sp>
        <p:nvSpPr>
          <p:cNvPr id="9" name="Slide Number Placeholder 8"/>
          <p:cNvSpPr>
            <a:spLocks noGrp="1"/>
          </p:cNvSpPr>
          <p:nvPr>
            <p:ph type="sldNum" sz="quarter" idx="12"/>
          </p:nvPr>
        </p:nvSpPr>
        <p:spPr/>
        <p:txBody>
          <a:bodyPr/>
          <a:lstStyle/>
          <a:p>
            <a:fld id="{8BA1D61E-DCAC-4F3F-A9E2-B5195B305580}" type="slidenum">
              <a:rPr lang="fi-FI" smtClean="0"/>
              <a:pPr/>
              <a:t>3</a:t>
            </a:fld>
            <a:endParaRPr lang="fi-FI" dirty="0"/>
          </a:p>
        </p:txBody>
      </p:sp>
      <p:sp>
        <p:nvSpPr>
          <p:cNvPr id="16" name="TextBox 15"/>
          <p:cNvSpPr txBox="1"/>
          <p:nvPr/>
        </p:nvSpPr>
        <p:spPr>
          <a:xfrm>
            <a:off x="7591054" y="5638132"/>
            <a:ext cx="3188949" cy="719034"/>
          </a:xfrm>
          <a:prstGeom prst="rect">
            <a:avLst/>
          </a:prstGeom>
          <a:noFill/>
        </p:spPr>
        <p:txBody>
          <a:bodyPr wrap="square" lIns="36000" tIns="36000" rIns="36000" bIns="36000" rtlCol="0">
            <a:spAutoFit/>
          </a:bodyPr>
          <a:lstStyle/>
          <a:p>
            <a:r>
              <a:rPr lang="fi-FI" sz="1400" dirty="0" err="1"/>
              <a:t>Sørensen</a:t>
            </a:r>
            <a:r>
              <a:rPr lang="fi-FI" sz="1400" dirty="0"/>
              <a:t> et al. 2019.Health </a:t>
            </a:r>
            <a:r>
              <a:rPr lang="fi-FI" sz="1400" dirty="0" err="1"/>
              <a:t>literacy</a:t>
            </a:r>
            <a:r>
              <a:rPr lang="fi-FI" sz="1400" dirty="0"/>
              <a:t> in Europe: </a:t>
            </a:r>
            <a:r>
              <a:rPr lang="fi-FI" sz="1400" dirty="0" err="1"/>
              <a:t>comparative</a:t>
            </a:r>
            <a:r>
              <a:rPr lang="fi-FI" sz="1400" dirty="0"/>
              <a:t> </a:t>
            </a:r>
            <a:r>
              <a:rPr lang="fi-FI" sz="1400" dirty="0" err="1"/>
              <a:t>results</a:t>
            </a:r>
            <a:r>
              <a:rPr lang="fi-FI" sz="1400" dirty="0"/>
              <a:t> of </a:t>
            </a:r>
            <a:r>
              <a:rPr lang="fi-FI" sz="1400" dirty="0" err="1"/>
              <a:t>the</a:t>
            </a:r>
            <a:r>
              <a:rPr lang="fi-FI" sz="1400" dirty="0"/>
              <a:t> European </a:t>
            </a:r>
            <a:r>
              <a:rPr lang="fi-FI" sz="1400" dirty="0" err="1"/>
              <a:t>health</a:t>
            </a:r>
            <a:r>
              <a:rPr lang="fi-FI" sz="1400" dirty="0"/>
              <a:t> </a:t>
            </a:r>
            <a:r>
              <a:rPr lang="fi-FI" sz="1400" dirty="0" err="1"/>
              <a:t>literacy</a:t>
            </a:r>
            <a:r>
              <a:rPr lang="fi-FI" sz="1400" dirty="0"/>
              <a:t> </a:t>
            </a:r>
            <a:r>
              <a:rPr lang="fi-FI" sz="1400" dirty="0" err="1"/>
              <a:t>survey</a:t>
            </a:r>
            <a:r>
              <a:rPr lang="fi-FI" sz="1400" dirty="0"/>
              <a:t> (HLS-EU)</a:t>
            </a:r>
            <a:endParaRPr lang="fi-FI" sz="1400" spc="-40" dirty="0">
              <a:solidFill>
                <a:schemeClr val="accent1"/>
              </a:solidFill>
            </a:endParaRPr>
          </a:p>
        </p:txBody>
      </p:sp>
    </p:spTree>
    <p:extLst>
      <p:ext uri="{BB962C8B-B14F-4D97-AF65-F5344CB8AC3E}">
        <p14:creationId xmlns:p14="http://schemas.microsoft.com/office/powerpoint/2010/main" val="348267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25193" b="-73"/>
          <a:stretch/>
        </p:blipFill>
        <p:spPr>
          <a:xfrm>
            <a:off x="984250" y="1851556"/>
            <a:ext cx="10223500" cy="4448187"/>
          </a:xfrm>
          <a:prstGeom prst="rect">
            <a:avLst/>
          </a:prstGeom>
        </p:spPr>
      </p:pic>
      <p:sp>
        <p:nvSpPr>
          <p:cNvPr id="3" name="Otsikko 2"/>
          <p:cNvSpPr>
            <a:spLocks noGrp="1"/>
          </p:cNvSpPr>
          <p:nvPr>
            <p:ph type="title"/>
          </p:nvPr>
        </p:nvSpPr>
        <p:spPr>
          <a:xfrm>
            <a:off x="1488326" y="1327898"/>
            <a:ext cx="7920042" cy="1161958"/>
          </a:xfrm>
        </p:spPr>
        <p:txBody>
          <a:bodyPr/>
          <a:lstStyle/>
          <a:p>
            <a:r>
              <a:rPr lang="en-US" sz="2800" dirty="0">
                <a:solidFill>
                  <a:srgbClr val="000000"/>
                </a:solidFill>
              </a:rPr>
              <a:t>Good mental health infrastructure in smart society</a:t>
            </a:r>
            <a:br>
              <a:rPr lang="en-US" sz="2800" dirty="0">
                <a:solidFill>
                  <a:srgbClr val="000000"/>
                </a:solidFill>
              </a:rPr>
            </a:br>
            <a:endParaRPr lang="en-US" dirty="0">
              <a:solidFill>
                <a:srgbClr val="000000"/>
              </a:solidFill>
            </a:endParaRPr>
          </a:p>
        </p:txBody>
      </p:sp>
      <p:sp>
        <p:nvSpPr>
          <p:cNvPr id="4" name="Tekstin paikkamerkki 3"/>
          <p:cNvSpPr>
            <a:spLocks noGrp="1"/>
          </p:cNvSpPr>
          <p:nvPr>
            <p:ph type="body" idx="1"/>
          </p:nvPr>
        </p:nvSpPr>
        <p:spPr>
          <a:xfrm>
            <a:off x="1488326" y="842449"/>
            <a:ext cx="4788912" cy="433737"/>
          </a:xfrm>
        </p:spPr>
        <p:txBody>
          <a:bodyPr>
            <a:normAutofit fontScale="92500" lnSpcReduction="20000"/>
          </a:bodyPr>
          <a:lstStyle/>
          <a:p>
            <a:pPr lvl="0"/>
            <a:br>
              <a:rPr lang="fi" sz="1509" dirty="0"/>
            </a:br>
            <a:endParaRPr lang="en-US" sz="1509" dirty="0">
              <a:solidFill>
                <a:srgbClr val="000000"/>
              </a:solidFill>
            </a:endParaRPr>
          </a:p>
        </p:txBody>
      </p:sp>
      <p:sp>
        <p:nvSpPr>
          <p:cNvPr id="7" name="Rectangle 6"/>
          <p:cNvSpPr/>
          <p:nvPr/>
        </p:nvSpPr>
        <p:spPr>
          <a:xfrm>
            <a:off x="7753049" y="2892831"/>
            <a:ext cx="2958500" cy="3223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50938" rtlCol="0" anchor="ctr"/>
          <a:lstStyle/>
          <a:p>
            <a:pPr marL="383363" lvl="1"/>
            <a:r>
              <a:rPr lang="en-GB" sz="2000" i="1" dirty="0">
                <a:solidFill>
                  <a:schemeClr val="bg2">
                    <a:lumMod val="20000"/>
                    <a:lumOff val="80000"/>
                  </a:schemeClr>
                </a:solidFill>
                <a:latin typeface="Georgia" panose="02040502050405020303" pitchFamily="18" charset="0"/>
              </a:rPr>
              <a:t>Lacking MHL among health care professionals increases the disease burden and  inadequate treatment</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327" t="23156" r="39403" b="62632"/>
          <a:stretch/>
        </p:blipFill>
        <p:spPr>
          <a:xfrm>
            <a:off x="7390603" y="2892832"/>
            <a:ext cx="914217" cy="796253"/>
          </a:xfrm>
          <a:prstGeom prst="rect">
            <a:avLst/>
          </a:prstGeom>
        </p:spPr>
      </p:pic>
    </p:spTree>
    <p:extLst>
      <p:ext uri="{BB962C8B-B14F-4D97-AF65-F5344CB8AC3E}">
        <p14:creationId xmlns:p14="http://schemas.microsoft.com/office/powerpoint/2010/main" val="218945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DA316-4484-4BBA-B9D4-2D3F3DDF02AE}"/>
              </a:ext>
            </a:extLst>
          </p:cNvPr>
          <p:cNvSpPr>
            <a:spLocks noGrp="1"/>
          </p:cNvSpPr>
          <p:nvPr>
            <p:ph type="title"/>
          </p:nvPr>
        </p:nvSpPr>
        <p:spPr/>
        <p:txBody>
          <a:bodyPr/>
          <a:lstStyle/>
          <a:p>
            <a:r>
              <a:rPr lang="fi-FI" dirty="0"/>
              <a:t>RECOVERY MODEL</a:t>
            </a:r>
          </a:p>
        </p:txBody>
      </p:sp>
      <p:sp>
        <p:nvSpPr>
          <p:cNvPr id="3" name="Sisällön paikkamerkki 2">
            <a:extLst>
              <a:ext uri="{FF2B5EF4-FFF2-40B4-BE49-F238E27FC236}">
                <a16:creationId xmlns:a16="http://schemas.microsoft.com/office/drawing/2014/main" id="{B99A41B9-D801-4704-8513-F9C9BFBABDD7}"/>
              </a:ext>
            </a:extLst>
          </p:cNvPr>
          <p:cNvSpPr>
            <a:spLocks noGrp="1"/>
          </p:cNvSpPr>
          <p:nvPr>
            <p:ph idx="1"/>
          </p:nvPr>
        </p:nvSpPr>
        <p:spPr/>
        <p:txBody>
          <a:bodyPr/>
          <a:lstStyle/>
          <a:p>
            <a:pPr marL="0" indent="0">
              <a:buNone/>
            </a:pPr>
            <a:r>
              <a:rPr lang="en-US" b="0" i="0" dirty="0">
                <a:solidFill>
                  <a:srgbClr val="555555"/>
                </a:solidFill>
                <a:effectLst/>
                <a:latin typeface="Raleway"/>
              </a:rPr>
              <a:t>People with mental health disorders </a:t>
            </a:r>
            <a:r>
              <a:rPr lang="en-US" b="1" i="0" dirty="0">
                <a:solidFill>
                  <a:srgbClr val="555555"/>
                </a:solidFill>
                <a:effectLst/>
                <a:latin typeface="Raleway"/>
              </a:rPr>
              <a:t>may move forward, </a:t>
            </a:r>
            <a:r>
              <a:rPr lang="en-US" b="0" i="0" dirty="0">
                <a:solidFill>
                  <a:srgbClr val="555555"/>
                </a:solidFill>
                <a:effectLst/>
                <a:latin typeface="Raleway"/>
              </a:rPr>
              <a:t>set new goals, and take part in relationships and activities that are meaningful</a:t>
            </a:r>
          </a:p>
          <a:p>
            <a:pPr marL="0" indent="0">
              <a:buNone/>
            </a:pPr>
            <a:r>
              <a:rPr lang="en-US" dirty="0">
                <a:solidFill>
                  <a:srgbClr val="555555"/>
                </a:solidFill>
                <a:latin typeface="Raleway"/>
              </a:rPr>
              <a:t>Along with </a:t>
            </a:r>
            <a:r>
              <a:rPr lang="en-US" dirty="0" err="1">
                <a:solidFill>
                  <a:srgbClr val="555555"/>
                </a:solidFill>
                <a:latin typeface="Raleway"/>
              </a:rPr>
              <a:t>consept</a:t>
            </a:r>
            <a:r>
              <a:rPr lang="en-US" dirty="0">
                <a:solidFill>
                  <a:srgbClr val="555555"/>
                </a:solidFill>
                <a:latin typeface="Raleway"/>
              </a:rPr>
              <a:t> of positive psychology and social inclusion</a:t>
            </a:r>
            <a:endParaRPr lang="en-US" b="0" i="0" dirty="0">
              <a:solidFill>
                <a:srgbClr val="555555"/>
              </a:solidFill>
              <a:effectLst/>
              <a:latin typeface="Raleway"/>
            </a:endParaRPr>
          </a:p>
          <a:p>
            <a:r>
              <a:rPr lang="fi-FI" dirty="0" err="1"/>
              <a:t>Associated</a:t>
            </a:r>
            <a:r>
              <a:rPr lang="fi-FI" dirty="0"/>
              <a:t> </a:t>
            </a:r>
            <a:r>
              <a:rPr lang="fi-FI" dirty="0" err="1"/>
              <a:t>factors</a:t>
            </a:r>
            <a:r>
              <a:rPr lang="fi-FI" dirty="0"/>
              <a:t> </a:t>
            </a:r>
            <a:r>
              <a:rPr lang="fi-FI" dirty="0" err="1"/>
              <a:t>are</a:t>
            </a:r>
            <a:r>
              <a:rPr lang="fi-FI" dirty="0"/>
              <a:t>:</a:t>
            </a:r>
          </a:p>
          <a:p>
            <a:pPr lvl="1"/>
            <a:r>
              <a:rPr lang="en-US" b="0" i="0" dirty="0">
                <a:solidFill>
                  <a:srgbClr val="555555"/>
                </a:solidFill>
                <a:effectLst/>
                <a:latin typeface="Raleway"/>
              </a:rPr>
              <a:t>Good relationships</a:t>
            </a:r>
          </a:p>
          <a:p>
            <a:pPr lvl="1"/>
            <a:r>
              <a:rPr lang="en-US" b="0" i="0" dirty="0">
                <a:solidFill>
                  <a:srgbClr val="555555"/>
                </a:solidFill>
                <a:effectLst/>
                <a:latin typeface="Raleway"/>
              </a:rPr>
              <a:t>Satisfying work</a:t>
            </a:r>
          </a:p>
          <a:p>
            <a:pPr lvl="1"/>
            <a:r>
              <a:rPr lang="en-US" b="0" i="0" dirty="0">
                <a:solidFill>
                  <a:srgbClr val="555555"/>
                </a:solidFill>
                <a:effectLst/>
                <a:latin typeface="Raleway"/>
              </a:rPr>
              <a:t>Personal growth</a:t>
            </a:r>
          </a:p>
          <a:p>
            <a:pPr lvl="1"/>
            <a:r>
              <a:rPr lang="en-US" b="0" i="0" dirty="0">
                <a:solidFill>
                  <a:srgbClr val="555555"/>
                </a:solidFill>
                <a:effectLst/>
                <a:latin typeface="Raleway"/>
              </a:rPr>
              <a:t>The right living environment</a:t>
            </a:r>
          </a:p>
          <a:p>
            <a:endParaRPr lang="fi-FI" dirty="0"/>
          </a:p>
        </p:txBody>
      </p:sp>
    </p:spTree>
    <p:extLst>
      <p:ext uri="{BB962C8B-B14F-4D97-AF65-F5344CB8AC3E}">
        <p14:creationId xmlns:p14="http://schemas.microsoft.com/office/powerpoint/2010/main" val="393205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92FD60-65DA-4B86-B5DE-AC09EB656575}"/>
              </a:ext>
            </a:extLst>
          </p:cNvPr>
          <p:cNvSpPr>
            <a:spLocks noGrp="1"/>
          </p:cNvSpPr>
          <p:nvPr>
            <p:ph type="title"/>
          </p:nvPr>
        </p:nvSpPr>
        <p:spPr/>
        <p:txBody>
          <a:bodyPr>
            <a:normAutofit fontScale="90000"/>
          </a:bodyPr>
          <a:lstStyle/>
          <a:p>
            <a:r>
              <a:rPr lang="en-US" b="0" i="0" dirty="0">
                <a:solidFill>
                  <a:srgbClr val="333333"/>
                </a:solidFill>
                <a:effectLst/>
                <a:latin typeface="Georgia" panose="02040502050405020303" pitchFamily="18" charset="0"/>
              </a:rPr>
              <a:t>three conceptualizations of recovery-orientated practice (Le </a:t>
            </a:r>
            <a:r>
              <a:rPr lang="en-US" b="0" i="0" dirty="0" err="1">
                <a:solidFill>
                  <a:srgbClr val="333333"/>
                </a:solidFill>
                <a:effectLst/>
                <a:latin typeface="Georgia" panose="02040502050405020303" pitchFamily="18" charset="0"/>
              </a:rPr>
              <a:t>Boutillier</a:t>
            </a:r>
            <a:r>
              <a:rPr lang="en-US" b="0" i="0" dirty="0">
                <a:solidFill>
                  <a:srgbClr val="333333"/>
                </a:solidFill>
                <a:effectLst/>
                <a:latin typeface="Georgia" panose="02040502050405020303" pitchFamily="18" charset="0"/>
              </a:rPr>
              <a:t> et al.2015)</a:t>
            </a:r>
            <a:endParaRPr lang="fi-FI" dirty="0"/>
          </a:p>
        </p:txBody>
      </p:sp>
      <p:sp>
        <p:nvSpPr>
          <p:cNvPr id="3" name="Sisällön paikkamerkki 2">
            <a:extLst>
              <a:ext uri="{FF2B5EF4-FFF2-40B4-BE49-F238E27FC236}">
                <a16:creationId xmlns:a16="http://schemas.microsoft.com/office/drawing/2014/main" id="{33A18090-ABF2-41E6-9173-DC29BD027EEA}"/>
              </a:ext>
            </a:extLst>
          </p:cNvPr>
          <p:cNvSpPr>
            <a:spLocks noGrp="1"/>
          </p:cNvSpPr>
          <p:nvPr>
            <p:ph sz="half" idx="1"/>
          </p:nvPr>
        </p:nvSpPr>
        <p:spPr/>
        <p:txBody>
          <a:bodyPr>
            <a:noAutofit/>
          </a:bodyPr>
          <a:lstStyle/>
          <a:p>
            <a:pPr marL="0" indent="0">
              <a:buNone/>
            </a:pPr>
            <a:r>
              <a:rPr lang="en-US" sz="1800" dirty="0">
                <a:solidFill>
                  <a:schemeClr val="accent1"/>
                </a:solidFill>
                <a:latin typeface="Georgia" panose="02040502050405020303" pitchFamily="18" charset="0"/>
              </a:rPr>
              <a:t>C</a:t>
            </a:r>
            <a:r>
              <a:rPr lang="en-US" sz="1800" b="0" i="0" dirty="0">
                <a:solidFill>
                  <a:schemeClr val="accent1"/>
                </a:solidFill>
                <a:effectLst/>
                <a:latin typeface="Georgia" panose="02040502050405020303" pitchFamily="18" charset="0"/>
              </a:rPr>
              <a:t>linical recovery </a:t>
            </a:r>
            <a:r>
              <a:rPr lang="en-US" sz="1800" b="0" i="0" dirty="0">
                <a:solidFill>
                  <a:srgbClr val="333333"/>
                </a:solidFill>
                <a:effectLst/>
                <a:latin typeface="Georgia" panose="02040502050405020303" pitchFamily="18" charset="0"/>
              </a:rPr>
              <a:t> </a:t>
            </a:r>
          </a:p>
          <a:p>
            <a:pPr marL="0" indent="0">
              <a:buNone/>
            </a:pPr>
            <a:r>
              <a:rPr lang="en-US" sz="1800" b="0" i="0" dirty="0">
                <a:solidFill>
                  <a:srgbClr val="333333"/>
                </a:solidFill>
                <a:effectLst/>
                <a:latin typeface="Georgia" panose="02040502050405020303" pitchFamily="18" charset="0"/>
              </a:rPr>
              <a:t> </a:t>
            </a:r>
            <a:r>
              <a:rPr lang="en-US" sz="1800" i="1" dirty="0">
                <a:solidFill>
                  <a:srgbClr val="333333"/>
                </a:solidFill>
                <a:latin typeface="Georgia" panose="02040502050405020303" pitchFamily="18" charset="0"/>
              </a:rPr>
              <a:t>“</a:t>
            </a:r>
            <a:r>
              <a:rPr lang="en-US" sz="1800" b="0" i="1" dirty="0">
                <a:solidFill>
                  <a:srgbClr val="333333"/>
                </a:solidFill>
                <a:effectLst/>
                <a:latin typeface="Georgia" panose="02040502050405020303" pitchFamily="18" charset="0"/>
              </a:rPr>
              <a:t>a deficit perspective where mental state is improved or </a:t>
            </a:r>
            <a:r>
              <a:rPr lang="en-US" sz="1800" b="0" i="1" dirty="0" err="1">
                <a:solidFill>
                  <a:srgbClr val="333333"/>
                </a:solidFill>
                <a:effectLst/>
                <a:latin typeface="Georgia" panose="02040502050405020303" pitchFamily="18" charset="0"/>
              </a:rPr>
              <a:t>stabilised</a:t>
            </a:r>
            <a:r>
              <a:rPr lang="en-US" sz="1800" b="0" i="1" dirty="0">
                <a:solidFill>
                  <a:srgbClr val="333333"/>
                </a:solidFill>
                <a:effectLst/>
                <a:latin typeface="Georgia" panose="02040502050405020303" pitchFamily="18" charset="0"/>
              </a:rPr>
              <a:t> using medication and risk-management interventions</a:t>
            </a:r>
            <a:r>
              <a:rPr lang="en-US" sz="1800" b="0" i="0" dirty="0">
                <a:solidFill>
                  <a:srgbClr val="333333"/>
                </a:solidFill>
                <a:effectLst/>
                <a:latin typeface="Georgia" panose="02040502050405020303" pitchFamily="18" charset="0"/>
              </a:rPr>
              <a:t>”</a:t>
            </a:r>
          </a:p>
          <a:p>
            <a:r>
              <a:rPr lang="en-US" sz="1800" b="0" i="0" dirty="0">
                <a:solidFill>
                  <a:srgbClr val="333333"/>
                </a:solidFill>
                <a:effectLst/>
                <a:latin typeface="Georgia" panose="02040502050405020303" pitchFamily="18" charset="0"/>
              </a:rPr>
              <a:t> </a:t>
            </a:r>
            <a:r>
              <a:rPr lang="en-US" sz="1800" dirty="0">
                <a:solidFill>
                  <a:srgbClr val="333333"/>
                </a:solidFill>
                <a:latin typeface="Georgia" panose="02040502050405020303" pitchFamily="18" charset="0"/>
              </a:rPr>
              <a:t>measuring focuses on: </a:t>
            </a:r>
            <a:r>
              <a:rPr lang="en-US" sz="1800" b="0" i="0" dirty="0">
                <a:solidFill>
                  <a:srgbClr val="333333"/>
                </a:solidFill>
                <a:effectLst/>
                <a:latin typeface="Georgia" panose="02040502050405020303" pitchFamily="18" charset="0"/>
              </a:rPr>
              <a:t>symptom remission, insight gain, absence of relapse and mastery in daily living skills</a:t>
            </a:r>
            <a:endParaRPr lang="en-US" sz="1800" dirty="0">
              <a:solidFill>
                <a:schemeClr val="accent1"/>
              </a:solidFill>
              <a:latin typeface="Georgia" panose="02040502050405020303" pitchFamily="18" charset="0"/>
            </a:endParaRPr>
          </a:p>
          <a:p>
            <a:pPr marL="0" indent="0">
              <a:buNone/>
            </a:pPr>
            <a:r>
              <a:rPr lang="en-US" sz="1800" b="0" i="0" dirty="0">
                <a:solidFill>
                  <a:schemeClr val="accent1"/>
                </a:solidFill>
                <a:effectLst/>
                <a:latin typeface="Georgia" panose="02040502050405020303" pitchFamily="18" charset="0"/>
              </a:rPr>
              <a:t>Personal recovery </a:t>
            </a:r>
          </a:p>
          <a:p>
            <a:r>
              <a:rPr lang="en-US" sz="1800" b="0" i="0" dirty="0">
                <a:effectLst/>
                <a:latin typeface="Georgia" panose="02040502050405020303" pitchFamily="18" charset="0"/>
              </a:rPr>
              <a:t>a holistic approach </a:t>
            </a:r>
            <a:r>
              <a:rPr lang="en-US" sz="1800" dirty="0">
                <a:latin typeface="Georgia" panose="02040502050405020303" pitchFamily="18" charset="0"/>
              </a:rPr>
              <a:t>(incl. </a:t>
            </a:r>
            <a:r>
              <a:rPr lang="en-US" sz="1800" b="0" i="0" dirty="0">
                <a:effectLst/>
                <a:latin typeface="Georgia" panose="02040502050405020303" pitchFamily="18" charset="0"/>
              </a:rPr>
              <a:t>physical</a:t>
            </a:r>
            <a:r>
              <a:rPr lang="en-US" sz="1800" dirty="0">
                <a:latin typeface="Georgia" panose="02040502050405020303" pitchFamily="18" charset="0"/>
              </a:rPr>
              <a:t> and</a:t>
            </a:r>
            <a:r>
              <a:rPr lang="en-US" sz="1800" b="0" i="0" dirty="0">
                <a:effectLst/>
                <a:latin typeface="Georgia" panose="02040502050405020303" pitchFamily="18" charset="0"/>
              </a:rPr>
              <a:t> psychological care)</a:t>
            </a:r>
          </a:p>
          <a:p>
            <a:r>
              <a:rPr lang="en-US" sz="1800" b="0" i="0" dirty="0">
                <a:effectLst/>
                <a:latin typeface="Georgia" panose="02040502050405020303" pitchFamily="18" charset="0"/>
              </a:rPr>
              <a:t>Focuses on client-</a:t>
            </a:r>
            <a:r>
              <a:rPr lang="en-US" sz="1800" b="0" i="0" dirty="0" err="1">
                <a:effectLst/>
                <a:latin typeface="Georgia" panose="02040502050405020303" pitchFamily="18" charset="0"/>
              </a:rPr>
              <a:t>centred</a:t>
            </a:r>
            <a:r>
              <a:rPr lang="en-US" sz="1800" b="0" i="0" dirty="0">
                <a:effectLst/>
                <a:latin typeface="Georgia" panose="02040502050405020303" pitchFamily="18" charset="0"/>
              </a:rPr>
              <a:t> goals, service-user autonomy and decision-making</a:t>
            </a:r>
          </a:p>
          <a:p>
            <a:r>
              <a:rPr lang="en-US" sz="1800" b="0" i="0" dirty="0">
                <a:solidFill>
                  <a:srgbClr val="333333"/>
                </a:solidFill>
                <a:effectLst/>
                <a:latin typeface="Georgia" panose="02040502050405020303" pitchFamily="18" charset="0"/>
              </a:rPr>
              <a:t>measured by citizenship involvement (including meaningful occupation and social inclusion).</a:t>
            </a:r>
            <a:r>
              <a:rPr lang="en-US" sz="1800" b="0" i="0" dirty="0">
                <a:effectLst/>
                <a:latin typeface="Georgia" panose="02040502050405020303" pitchFamily="18" charset="0"/>
              </a:rPr>
              <a:t>	</a:t>
            </a:r>
            <a:endParaRPr lang="en-US" sz="1800" b="0" i="0" dirty="0">
              <a:solidFill>
                <a:schemeClr val="accent1"/>
              </a:solidFill>
              <a:effectLst/>
              <a:latin typeface="Georgia" panose="02040502050405020303" pitchFamily="18" charset="0"/>
            </a:endParaRPr>
          </a:p>
          <a:p>
            <a:pPr marL="0" indent="0">
              <a:buNone/>
            </a:pPr>
            <a:endParaRPr lang="en-US" sz="1800" b="0" i="0" dirty="0">
              <a:solidFill>
                <a:schemeClr val="accent1"/>
              </a:solidFill>
              <a:effectLst/>
              <a:latin typeface="Georgia" panose="02040502050405020303" pitchFamily="18" charset="0"/>
            </a:endParaRPr>
          </a:p>
        </p:txBody>
      </p:sp>
      <p:sp>
        <p:nvSpPr>
          <p:cNvPr id="4" name="Sisällön paikkamerkki 3">
            <a:extLst>
              <a:ext uri="{FF2B5EF4-FFF2-40B4-BE49-F238E27FC236}">
                <a16:creationId xmlns:a16="http://schemas.microsoft.com/office/drawing/2014/main" id="{27FD1A35-2F85-4062-A0DE-1FC3AC2A269F}"/>
              </a:ext>
            </a:extLst>
          </p:cNvPr>
          <p:cNvSpPr>
            <a:spLocks noGrp="1"/>
          </p:cNvSpPr>
          <p:nvPr>
            <p:ph sz="half" idx="2"/>
          </p:nvPr>
        </p:nvSpPr>
        <p:spPr/>
        <p:txBody>
          <a:bodyPr>
            <a:normAutofit/>
          </a:bodyPr>
          <a:lstStyle/>
          <a:p>
            <a:pPr marL="0" indent="0">
              <a:buNone/>
            </a:pPr>
            <a:r>
              <a:rPr lang="en-US" sz="1800" b="0" i="0" dirty="0">
                <a:solidFill>
                  <a:schemeClr val="accent1"/>
                </a:solidFill>
                <a:effectLst/>
                <a:latin typeface="Georgia" panose="02040502050405020303" pitchFamily="18" charset="0"/>
              </a:rPr>
              <a:t> </a:t>
            </a:r>
            <a:endParaRPr lang="en-US" sz="1800" dirty="0">
              <a:solidFill>
                <a:schemeClr val="accent1"/>
              </a:solidFill>
              <a:latin typeface="Georgia" panose="02040502050405020303" pitchFamily="18" charset="0"/>
            </a:endParaRPr>
          </a:p>
          <a:p>
            <a:pPr marL="0" indent="0">
              <a:buNone/>
            </a:pPr>
            <a:r>
              <a:rPr lang="en-US" sz="1800" dirty="0">
                <a:solidFill>
                  <a:schemeClr val="accent1"/>
                </a:solidFill>
                <a:latin typeface="Georgia" panose="02040502050405020303" pitchFamily="18" charset="0"/>
              </a:rPr>
              <a:t>S</a:t>
            </a:r>
            <a:r>
              <a:rPr lang="en-US" sz="1800" b="0" i="0" dirty="0">
                <a:solidFill>
                  <a:schemeClr val="accent1"/>
                </a:solidFill>
                <a:effectLst/>
                <a:latin typeface="Georgia" panose="02040502050405020303" pitchFamily="18" charset="0"/>
              </a:rPr>
              <a:t>ervice-defined recovery  </a:t>
            </a:r>
          </a:p>
          <a:p>
            <a:pPr marL="0" indent="0">
              <a:buNone/>
            </a:pPr>
            <a:r>
              <a:rPr lang="en-US" sz="1800" i="1" dirty="0">
                <a:latin typeface="Georgia" panose="02040502050405020303" pitchFamily="18" charset="0"/>
              </a:rPr>
              <a:t>“</a:t>
            </a:r>
            <a:r>
              <a:rPr lang="en-US" sz="1800" b="0" i="1" dirty="0">
                <a:effectLst/>
                <a:latin typeface="Georgia" panose="02040502050405020303" pitchFamily="18" charset="0"/>
              </a:rPr>
              <a:t>the goals and financial needs of the organization”</a:t>
            </a:r>
          </a:p>
          <a:p>
            <a:pPr marL="457200" lvl="1" indent="0">
              <a:buNone/>
            </a:pPr>
            <a:r>
              <a:rPr lang="en-US" sz="1800" dirty="0">
                <a:solidFill>
                  <a:schemeClr val="accent1"/>
                </a:solidFill>
                <a:latin typeface="Georgia" panose="02040502050405020303" pitchFamily="18" charset="0"/>
              </a:rPr>
              <a:t>Challenge:</a:t>
            </a:r>
            <a:r>
              <a:rPr lang="en-US" sz="1800" dirty="0">
                <a:solidFill>
                  <a:srgbClr val="333333"/>
                </a:solidFill>
                <a:latin typeface="Georgia" panose="02040502050405020303" pitchFamily="18" charset="0"/>
              </a:rPr>
              <a:t> Public health providers</a:t>
            </a:r>
            <a:r>
              <a:rPr lang="en-US" sz="1800" b="0" i="0" dirty="0">
                <a:solidFill>
                  <a:srgbClr val="333333"/>
                </a:solidFill>
                <a:effectLst/>
                <a:latin typeface="Georgia" panose="02040502050405020303" pitchFamily="18" charset="0"/>
              </a:rPr>
              <a:t> still focused on symptom remission and client stabilization with lack of integration of recover model</a:t>
            </a:r>
          </a:p>
          <a:p>
            <a:pPr marL="457200" lvl="1" indent="0">
              <a:buNone/>
            </a:pPr>
            <a:endParaRPr lang="en-US" sz="1800" dirty="0">
              <a:solidFill>
                <a:srgbClr val="333333"/>
              </a:solidFill>
              <a:latin typeface="Georgia" panose="02040502050405020303" pitchFamily="18" charset="0"/>
            </a:endParaRPr>
          </a:p>
          <a:p>
            <a:pPr marL="457200" lvl="1" indent="0">
              <a:buNone/>
            </a:pPr>
            <a:r>
              <a:rPr lang="en-US" sz="1800" dirty="0">
                <a:solidFill>
                  <a:srgbClr val="333333"/>
                </a:solidFill>
                <a:latin typeface="Georgia" panose="02040502050405020303" pitchFamily="18" charset="0"/>
              </a:rPr>
              <a:t>Seen as </a:t>
            </a:r>
            <a:r>
              <a:rPr lang="en-US" sz="1800" b="0" i="0" dirty="0">
                <a:solidFill>
                  <a:srgbClr val="333333"/>
                </a:solidFill>
                <a:effectLst/>
                <a:latin typeface="Georgia" panose="02040502050405020303" pitchFamily="18" charset="0"/>
              </a:rPr>
              <a:t> a tool to reduce costs and measured by service throughput and service accessibility</a:t>
            </a:r>
          </a:p>
          <a:p>
            <a:pPr marL="0" indent="0">
              <a:buNone/>
            </a:pPr>
            <a:r>
              <a:rPr lang="fi-FI" sz="1800" i="1" dirty="0" err="1">
                <a:solidFill>
                  <a:srgbClr val="FF0000"/>
                </a:solidFill>
              </a:rPr>
              <a:t>Note</a:t>
            </a:r>
            <a:r>
              <a:rPr lang="fi-FI" sz="1800" i="1" dirty="0">
                <a:solidFill>
                  <a:srgbClr val="FF0000"/>
                </a:solidFill>
              </a:rPr>
              <a:t> </a:t>
            </a:r>
            <a:r>
              <a:rPr lang="fi-FI" sz="1800" i="1" dirty="0" err="1">
                <a:solidFill>
                  <a:srgbClr val="FF0000"/>
                </a:solidFill>
              </a:rPr>
              <a:t>that</a:t>
            </a:r>
            <a:r>
              <a:rPr lang="fi-FI" sz="1800" i="1" dirty="0">
                <a:solidFill>
                  <a:srgbClr val="FF0000"/>
                </a:solidFill>
              </a:rPr>
              <a:t> </a:t>
            </a:r>
            <a:r>
              <a:rPr lang="en-US" sz="1800" i="1" dirty="0" err="1">
                <a:solidFill>
                  <a:srgbClr val="FF0000"/>
                </a:solidFill>
                <a:latin typeface="Georgia" panose="02040502050405020303" pitchFamily="18" charset="0"/>
              </a:rPr>
              <a:t>o</a:t>
            </a:r>
            <a:r>
              <a:rPr lang="en-US" sz="1800" b="0" i="1" dirty="0" err="1">
                <a:solidFill>
                  <a:srgbClr val="FF0000"/>
                </a:solidFill>
                <a:effectLst/>
                <a:latin typeface="Georgia" panose="02040502050405020303" pitchFamily="18" charset="0"/>
              </a:rPr>
              <a:t>rganisational</a:t>
            </a:r>
            <a:r>
              <a:rPr lang="en-US" sz="1800" b="0" i="1" dirty="0">
                <a:solidFill>
                  <a:srgbClr val="FF0000"/>
                </a:solidFill>
                <a:effectLst/>
                <a:latin typeface="Georgia" panose="02040502050405020303" pitchFamily="18" charset="0"/>
              </a:rPr>
              <a:t> priorities influence staff understanding of recovery support</a:t>
            </a:r>
            <a:endParaRPr lang="fi-FI" sz="1800" i="1" dirty="0">
              <a:solidFill>
                <a:srgbClr val="FF0000"/>
              </a:solidFill>
            </a:endParaRPr>
          </a:p>
        </p:txBody>
      </p:sp>
    </p:spTree>
    <p:extLst>
      <p:ext uri="{BB962C8B-B14F-4D97-AF65-F5344CB8AC3E}">
        <p14:creationId xmlns:p14="http://schemas.microsoft.com/office/powerpoint/2010/main" val="102700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9E6306-2F53-4273-A242-772A16098CED}"/>
              </a:ext>
            </a:extLst>
          </p:cNvPr>
          <p:cNvSpPr>
            <a:spLocks noGrp="1"/>
          </p:cNvSpPr>
          <p:nvPr>
            <p:ph type="title"/>
          </p:nvPr>
        </p:nvSpPr>
        <p:spPr/>
        <p:txBody>
          <a:bodyPr/>
          <a:lstStyle/>
          <a:p>
            <a:r>
              <a:rPr lang="en-US" b="0" i="0" dirty="0">
                <a:solidFill>
                  <a:srgbClr val="555555"/>
                </a:solidFill>
                <a:effectLst/>
                <a:latin typeface="Raleway"/>
              </a:rPr>
              <a:t>the acronym “CHIME”</a:t>
            </a:r>
            <a:endParaRPr lang="fi-FI" dirty="0"/>
          </a:p>
        </p:txBody>
      </p:sp>
      <p:sp>
        <p:nvSpPr>
          <p:cNvPr id="3" name="Sisällön paikkamerkki 2">
            <a:extLst>
              <a:ext uri="{FF2B5EF4-FFF2-40B4-BE49-F238E27FC236}">
                <a16:creationId xmlns:a16="http://schemas.microsoft.com/office/drawing/2014/main" id="{FFECCBCE-8F02-448F-BFE1-55FFB1683C40}"/>
              </a:ext>
            </a:extLst>
          </p:cNvPr>
          <p:cNvSpPr>
            <a:spLocks noGrp="1"/>
          </p:cNvSpPr>
          <p:nvPr>
            <p:ph idx="1"/>
          </p:nvPr>
        </p:nvSpPr>
        <p:spPr/>
        <p:txBody>
          <a:bodyPr/>
          <a:lstStyle/>
          <a:p>
            <a:pPr marL="0" indent="0">
              <a:buNone/>
            </a:pPr>
            <a:r>
              <a:rPr lang="en-US" b="0" i="0" dirty="0">
                <a:solidFill>
                  <a:srgbClr val="555555"/>
                </a:solidFill>
                <a:effectLst/>
                <a:latin typeface="Raleway"/>
              </a:rPr>
              <a:t>Recovery is a process</a:t>
            </a:r>
          </a:p>
          <a:p>
            <a:r>
              <a:rPr lang="en-US" b="0" i="0" dirty="0">
                <a:solidFill>
                  <a:srgbClr val="555555"/>
                </a:solidFill>
                <a:effectLst/>
                <a:latin typeface="Raleway"/>
              </a:rPr>
              <a:t>Connectedness, Hope and Optimism, Identity, Meaning and Purpose, and Empowerment = CHIME</a:t>
            </a:r>
          </a:p>
          <a:p>
            <a:pPr marL="0" indent="0">
              <a:buNone/>
            </a:pPr>
            <a:endParaRPr lang="en-US" dirty="0">
              <a:hlinkClick r:id="rId2"/>
            </a:endParaRPr>
          </a:p>
          <a:p>
            <a:pPr marL="0" indent="0">
              <a:buNone/>
            </a:pPr>
            <a:r>
              <a:rPr lang="en-US" dirty="0">
                <a:hlinkClick r:id="rId2"/>
              </a:rPr>
              <a:t>https://youtu.be/Tedjw6nslrU</a:t>
            </a:r>
            <a:r>
              <a:rPr lang="en-US" dirty="0"/>
              <a:t> </a:t>
            </a:r>
          </a:p>
          <a:p>
            <a:endParaRPr lang="en-US" b="0" i="0" dirty="0">
              <a:solidFill>
                <a:srgbClr val="555555"/>
              </a:solidFill>
              <a:effectLst/>
              <a:latin typeface="Raleway"/>
            </a:endParaRPr>
          </a:p>
          <a:p>
            <a:endParaRPr lang="en-US" dirty="0">
              <a:solidFill>
                <a:srgbClr val="555555"/>
              </a:solidFill>
              <a:latin typeface="Raleway"/>
            </a:endParaRPr>
          </a:p>
          <a:p>
            <a:endParaRPr lang="en-US" b="0" i="0" dirty="0">
              <a:solidFill>
                <a:srgbClr val="555555"/>
              </a:solidFill>
              <a:effectLst/>
              <a:latin typeface="Raleway"/>
            </a:endParaRPr>
          </a:p>
          <a:p>
            <a:endParaRPr lang="en-US" dirty="0">
              <a:solidFill>
                <a:srgbClr val="555555"/>
              </a:solidFill>
              <a:latin typeface="Raleway"/>
            </a:endParaRPr>
          </a:p>
          <a:p>
            <a:pPr marL="0" indent="0">
              <a:buNone/>
            </a:pPr>
            <a:endParaRPr lang="fi-FI" dirty="0"/>
          </a:p>
        </p:txBody>
      </p:sp>
    </p:spTree>
    <p:extLst>
      <p:ext uri="{BB962C8B-B14F-4D97-AF65-F5344CB8AC3E}">
        <p14:creationId xmlns:p14="http://schemas.microsoft.com/office/powerpoint/2010/main" val="4103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RECOVERY PROCESSES via CHIME</a:t>
            </a:r>
            <a:br>
              <a:rPr lang="en-US" dirty="0"/>
            </a:br>
            <a:r>
              <a:rPr lang="en-US" baseline="-25000" dirty="0"/>
              <a:t>(</a:t>
            </a:r>
            <a:r>
              <a:rPr lang="en-US" baseline="-25000" dirty="0" err="1"/>
              <a:t>Leamey</a:t>
            </a:r>
            <a:r>
              <a:rPr lang="en-US" baseline="-25000" dirty="0"/>
              <a:t> et al. 2011)</a:t>
            </a:r>
            <a:br>
              <a:rPr lang="en-US" dirty="0"/>
            </a:br>
            <a:endParaRPr lang="en-US" dirty="0"/>
          </a:p>
        </p:txBody>
      </p:sp>
      <p:graphicFrame>
        <p:nvGraphicFramePr>
          <p:cNvPr id="7" name="Sisällön paikkamerkki 6">
            <a:extLst>
              <a:ext uri="{FF2B5EF4-FFF2-40B4-BE49-F238E27FC236}">
                <a16:creationId xmlns:a16="http://schemas.microsoft.com/office/drawing/2014/main" id="{29A067D6-9F45-42A7-A7EA-4996F96434D8}"/>
              </a:ext>
            </a:extLst>
          </p:cNvPr>
          <p:cNvGraphicFramePr>
            <a:graphicFrameLocks noGrp="1"/>
          </p:cNvGraphicFramePr>
          <p:nvPr>
            <p:ph idx="1"/>
            <p:extLst>
              <p:ext uri="{D42A27DB-BD31-4B8C-83A1-F6EECF244321}">
                <p14:modId xmlns:p14="http://schemas.microsoft.com/office/powerpoint/2010/main" val="3907151324"/>
              </p:ext>
            </p:extLst>
          </p:nvPr>
        </p:nvGraphicFramePr>
        <p:xfrm>
          <a:off x="474216" y="2045229"/>
          <a:ext cx="11652682" cy="53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Kaaviokuva 8">
            <a:extLst>
              <a:ext uri="{FF2B5EF4-FFF2-40B4-BE49-F238E27FC236}">
                <a16:creationId xmlns:a16="http://schemas.microsoft.com/office/drawing/2014/main" id="{0EEA2261-CE92-4489-9349-930C35B93C8D}"/>
              </a:ext>
            </a:extLst>
          </p:cNvPr>
          <p:cNvGraphicFramePr/>
          <p:nvPr>
            <p:extLst>
              <p:ext uri="{D42A27DB-BD31-4B8C-83A1-F6EECF244321}">
                <p14:modId xmlns:p14="http://schemas.microsoft.com/office/powerpoint/2010/main" val="2034164008"/>
              </p:ext>
            </p:extLst>
          </p:nvPr>
        </p:nvGraphicFramePr>
        <p:xfrm>
          <a:off x="474216" y="1700572"/>
          <a:ext cx="11243568" cy="13255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785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sikko 8">
            <a:extLst>
              <a:ext uri="{FF2B5EF4-FFF2-40B4-BE49-F238E27FC236}">
                <a16:creationId xmlns:a16="http://schemas.microsoft.com/office/drawing/2014/main" id="{FFE6C899-A473-4940-8707-6DD7F6DE3DD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ln>
                  <a:noFill/>
                </a:ln>
                <a:solidFill>
                  <a:schemeClr val="bg1"/>
                </a:solidFill>
                <a:effectLst>
                  <a:outerShdw blurRad="38100" dist="25400" dir="5400000" algn="ctr">
                    <a:srgbClr val="6E747A">
                      <a:alpha val="43000"/>
                    </a:srgbClr>
                  </a:outerShdw>
                </a:effectLst>
                <a:latin typeface="+mj-lt"/>
                <a:ea typeface="+mj-ea"/>
                <a:cs typeface="+mj-cs"/>
              </a:rPr>
              <a:t>Limiting the significance of the disease</a:t>
            </a:r>
            <a:endParaRPr lang="en-US" sz="3200" kern="1200" dirty="0">
              <a:solidFill>
                <a:schemeClr val="bg1"/>
              </a:solidFill>
              <a:latin typeface="+mj-lt"/>
              <a:ea typeface="+mj-ea"/>
              <a:cs typeface="+mj-cs"/>
            </a:endParaRPr>
          </a:p>
        </p:txBody>
      </p:sp>
      <p:pic>
        <p:nvPicPr>
          <p:cNvPr id="18" name="Sisällön paikkamerkki 17">
            <a:extLst>
              <a:ext uri="{FF2B5EF4-FFF2-40B4-BE49-F238E27FC236}">
                <a16:creationId xmlns:a16="http://schemas.microsoft.com/office/drawing/2014/main" id="{5C95A38D-B796-488B-ACCE-211BB39C9BD0}"/>
              </a:ext>
            </a:extLst>
          </p:cNvPr>
          <p:cNvPicPr>
            <a:picLocks noGrp="1" noChangeAspect="1"/>
          </p:cNvPicPr>
          <p:nvPr>
            <p:ph idx="1"/>
          </p:nvPr>
        </p:nvPicPr>
        <p:blipFill>
          <a:blip r:embed="rId2"/>
          <a:stretch>
            <a:fillRect/>
          </a:stretch>
        </p:blipFill>
        <p:spPr>
          <a:xfrm>
            <a:off x="1891025" y="1675227"/>
            <a:ext cx="8409950" cy="4394199"/>
          </a:xfrm>
          <a:prstGeom prst="rect">
            <a:avLst/>
          </a:prstGeom>
        </p:spPr>
      </p:pic>
      <p:sp>
        <p:nvSpPr>
          <p:cNvPr id="19" name="Tekstiruutu 18">
            <a:extLst>
              <a:ext uri="{FF2B5EF4-FFF2-40B4-BE49-F238E27FC236}">
                <a16:creationId xmlns:a16="http://schemas.microsoft.com/office/drawing/2014/main" id="{10B14F47-7D72-41C5-B6B0-50A5BCDED322}"/>
              </a:ext>
            </a:extLst>
          </p:cNvPr>
          <p:cNvSpPr txBox="1"/>
          <p:nvPr/>
        </p:nvSpPr>
        <p:spPr>
          <a:xfrm>
            <a:off x="8158480" y="6288478"/>
            <a:ext cx="2661920" cy="261610"/>
          </a:xfrm>
          <a:prstGeom prst="rect">
            <a:avLst/>
          </a:prstGeom>
          <a:noFill/>
        </p:spPr>
        <p:txBody>
          <a:bodyPr wrap="square" rtlCol="0">
            <a:spAutoFit/>
          </a:bodyPr>
          <a:lstStyle/>
          <a:p>
            <a:r>
              <a:rPr lang="fi-FI" sz="1100" dirty="0"/>
              <a:t>Veijo Nevalainen 2012 (</a:t>
            </a:r>
            <a:r>
              <a:rPr lang="fi-FI" sz="1100" dirty="0" err="1"/>
              <a:t>modified</a:t>
            </a:r>
            <a:r>
              <a:rPr lang="fi-FI" sz="1100" dirty="0"/>
              <a:t>)</a:t>
            </a:r>
          </a:p>
        </p:txBody>
      </p:sp>
    </p:spTree>
    <p:extLst>
      <p:ext uri="{BB962C8B-B14F-4D97-AF65-F5344CB8AC3E}">
        <p14:creationId xmlns:p14="http://schemas.microsoft.com/office/powerpoint/2010/main" val="885371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BD75BE546D3FAA4EA0F986AAA9EBF1DC" ma:contentTypeVersion="6" ma:contentTypeDescription="Luo uusi asiakirja." ma:contentTypeScope="" ma:versionID="60ce97735824280131e2b01a07c67db0">
  <xsd:schema xmlns:xsd="http://www.w3.org/2001/XMLSchema" xmlns:xs="http://www.w3.org/2001/XMLSchema" xmlns:p="http://schemas.microsoft.com/office/2006/metadata/properties" xmlns:ns2="024a2214-49c3-4a19-b745-34aedcaf7ca3" xmlns:ns3="47237fae-a465-47a9-90f4-df0a82e0b05a" targetNamespace="http://schemas.microsoft.com/office/2006/metadata/properties" ma:root="true" ma:fieldsID="67253fd2b1dc83707862bb6b897fcba2" ns2:_="" ns3:_="">
    <xsd:import namespace="024a2214-49c3-4a19-b745-34aedcaf7ca3"/>
    <xsd:import namespace="47237fae-a465-47a9-90f4-df0a82e0b0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a2214-49c3-4a19-b745-34aedcaf7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237fae-a465-47a9-90f4-df0a82e0b05a"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06576-4E71-49A9-BCB8-0F5C0C7FED06}">
  <ds:schemaRefs>
    <ds:schemaRef ds:uri="http://schemas.microsoft.com/office/2006/metadata/properties"/>
    <ds:schemaRef ds:uri="http://www.w3.org/XML/1998/namespace"/>
    <ds:schemaRef ds:uri="024a2214-49c3-4a19-b745-34aedcaf7ca3"/>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47237fae-a465-47a9-90f4-df0a82e0b05a"/>
    <ds:schemaRef ds:uri="http://purl.org/dc/terms/"/>
    <ds:schemaRef ds:uri="http://purl.org/dc/elements/1.1/"/>
  </ds:schemaRefs>
</ds:datastoreItem>
</file>

<file path=customXml/itemProps2.xml><?xml version="1.0" encoding="utf-8"?>
<ds:datastoreItem xmlns:ds="http://schemas.openxmlformats.org/officeDocument/2006/customXml" ds:itemID="{AC99440C-4220-4979-909F-68AD035B6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a2214-49c3-4a19-b745-34aedcaf7ca3"/>
    <ds:schemaRef ds:uri="47237fae-a465-47a9-90f4-df0a82e0b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9C1307-918B-4B7E-BC9A-090E0A5605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7546</TotalTime>
  <Words>1516</Words>
  <Application>Microsoft Office PowerPoint</Application>
  <PresentationFormat>Widescreen</PresentationFormat>
  <Paragraphs>147</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-apple-system</vt:lpstr>
      <vt:lpstr>Arial</vt:lpstr>
      <vt:lpstr>BlinkMacSystemFont</vt:lpstr>
      <vt:lpstr>Calibri</vt:lpstr>
      <vt:lpstr>Calibri Light</vt:lpstr>
      <vt:lpstr>Georgia</vt:lpstr>
      <vt:lpstr>Raleway</vt:lpstr>
      <vt:lpstr>Symbol</vt:lpstr>
      <vt:lpstr>Wingdings</vt:lpstr>
      <vt:lpstr>Office Theme</vt:lpstr>
      <vt:lpstr>POSITIVE MENTAL HEALTH AND RECOVERY MODEL</vt:lpstr>
      <vt:lpstr>Introduction</vt:lpstr>
      <vt:lpstr>Health Literacy (HL) -  strong predictor of prosperity</vt:lpstr>
      <vt:lpstr>Good mental health infrastructure in smart society </vt:lpstr>
      <vt:lpstr>RECOVERY MODEL</vt:lpstr>
      <vt:lpstr>three conceptualizations of recovery-orientated practice (Le Boutillier et al.2015)</vt:lpstr>
      <vt:lpstr>the acronym “CHIME”</vt:lpstr>
      <vt:lpstr>RECOVERY PROCESSES via CHIME (Leamey et al. 2011) </vt:lpstr>
      <vt:lpstr>Limiting the significance of the disease</vt:lpstr>
      <vt:lpstr>PowerPoint Presentation</vt:lpstr>
      <vt:lpstr>Supportive clinical questions for RECOVERY APRROACH (Nordling 2018)</vt:lpstr>
      <vt:lpstr>SHARING GOOD PRACTISES</vt:lpstr>
      <vt:lpstr>”Commune- Co-produced mental health nursing education”  </vt:lpstr>
      <vt:lpstr>Learning task for students</vt:lpstr>
      <vt:lpstr>TAKE HOME –MESSAGE</vt:lpstr>
      <vt:lpstr>6+6 elements of recovery process (Scottish Recovery Network, Brown &amp; Kandirikirira (2007) )</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Korhonen Joonas</cp:lastModifiedBy>
  <cp:revision>91</cp:revision>
  <dcterms:created xsi:type="dcterms:W3CDTF">2020-02-11T02:05:30Z</dcterms:created>
  <dcterms:modified xsi:type="dcterms:W3CDTF">2023-04-17T14:07:57Z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0x010100BD75BE546D3FAA4EA0F986AAA9EBF1DC</vt:lpwstr>
  </property>
</Properties>
</file>